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2" r:id="rId1"/>
  </p:sldMasterIdLst>
  <p:notesMasterIdLst>
    <p:notesMasterId r:id="rId43"/>
  </p:notesMasterIdLst>
  <p:sldIdLst>
    <p:sldId id="256" r:id="rId2"/>
    <p:sldId id="363" r:id="rId3"/>
    <p:sldId id="331" r:id="rId4"/>
    <p:sldId id="527" r:id="rId5"/>
    <p:sldId id="528" r:id="rId6"/>
    <p:sldId id="529" r:id="rId7"/>
    <p:sldId id="530" r:id="rId8"/>
    <p:sldId id="535" r:id="rId9"/>
    <p:sldId id="534" r:id="rId10"/>
    <p:sldId id="533" r:id="rId11"/>
    <p:sldId id="539" r:id="rId12"/>
    <p:sldId id="508" r:id="rId13"/>
    <p:sldId id="525" r:id="rId14"/>
    <p:sldId id="509" r:id="rId15"/>
    <p:sldId id="536" r:id="rId16"/>
    <p:sldId id="538" r:id="rId17"/>
    <p:sldId id="540" r:id="rId18"/>
    <p:sldId id="493" r:id="rId19"/>
    <p:sldId id="512" r:id="rId20"/>
    <p:sldId id="494" r:id="rId21"/>
    <p:sldId id="514" r:id="rId22"/>
    <p:sldId id="549" r:id="rId23"/>
    <p:sldId id="550" r:id="rId24"/>
    <p:sldId id="553" r:id="rId25"/>
    <p:sldId id="554" r:id="rId26"/>
    <p:sldId id="524" r:id="rId27"/>
    <p:sldId id="523" r:id="rId28"/>
    <p:sldId id="555" r:id="rId29"/>
    <p:sldId id="544" r:id="rId30"/>
    <p:sldId id="545" r:id="rId31"/>
    <p:sldId id="546" r:id="rId32"/>
    <p:sldId id="541" r:id="rId33"/>
    <p:sldId id="547" r:id="rId34"/>
    <p:sldId id="556" r:id="rId35"/>
    <p:sldId id="548" r:id="rId36"/>
    <p:sldId id="520" r:id="rId37"/>
    <p:sldId id="352" r:id="rId38"/>
    <p:sldId id="558" r:id="rId39"/>
    <p:sldId id="557" r:id="rId40"/>
    <p:sldId id="521" r:id="rId41"/>
    <p:sldId id="32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9F66E6-0399-B74C-BAC9-C0ABE5936030}">
          <p14:sldIdLst>
            <p14:sldId id="256"/>
            <p14:sldId id="363"/>
            <p14:sldId id="331"/>
            <p14:sldId id="527"/>
            <p14:sldId id="528"/>
            <p14:sldId id="529"/>
            <p14:sldId id="530"/>
            <p14:sldId id="535"/>
            <p14:sldId id="534"/>
            <p14:sldId id="533"/>
            <p14:sldId id="539"/>
            <p14:sldId id="508"/>
            <p14:sldId id="525"/>
            <p14:sldId id="509"/>
            <p14:sldId id="536"/>
            <p14:sldId id="538"/>
            <p14:sldId id="540"/>
            <p14:sldId id="493"/>
            <p14:sldId id="512"/>
            <p14:sldId id="494"/>
            <p14:sldId id="514"/>
            <p14:sldId id="549"/>
            <p14:sldId id="550"/>
            <p14:sldId id="553"/>
            <p14:sldId id="554"/>
            <p14:sldId id="524"/>
            <p14:sldId id="523"/>
            <p14:sldId id="555"/>
            <p14:sldId id="544"/>
            <p14:sldId id="545"/>
            <p14:sldId id="546"/>
            <p14:sldId id="541"/>
            <p14:sldId id="547"/>
            <p14:sldId id="556"/>
            <p14:sldId id="548"/>
            <p14:sldId id="520"/>
            <p14:sldId id="352"/>
            <p14:sldId id="558"/>
            <p14:sldId id="557"/>
            <p14:sldId id="521"/>
            <p14:sldId id="32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7930"/>
    <a:srgbClr val="EE782F"/>
    <a:srgbClr val="01B2E5"/>
    <a:srgbClr val="AEB1B9"/>
    <a:srgbClr val="59AED8"/>
    <a:srgbClr val="1EB0E0"/>
    <a:srgbClr val="2A3154"/>
    <a:srgbClr val="1A1D33"/>
    <a:srgbClr val="364069"/>
    <a:srgbClr val="2326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9" autoAdjust="0"/>
    <p:restoredTop sz="70612"/>
  </p:normalViewPr>
  <p:slideViewPr>
    <p:cSldViewPr snapToGrid="0">
      <p:cViewPr varScale="1">
        <p:scale>
          <a:sx n="88" d="100"/>
          <a:sy n="88" d="100"/>
        </p:scale>
        <p:origin x="888"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17" d="100"/>
          <a:sy n="117" d="100"/>
        </p:scale>
        <p:origin x="420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874D4-42FF-C247-B2C3-39F4D1910A97}" type="datetimeFigureOut">
              <a:rPr lang="en-US" smtClean="0"/>
              <a:t>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1C5157-30F3-2B45-83A6-18F939AD7499}" type="slidenum">
              <a:rPr lang="en-US" smtClean="0"/>
              <a:t>‹#›</a:t>
            </a:fld>
            <a:endParaRPr lang="en-US"/>
          </a:p>
        </p:txBody>
      </p:sp>
    </p:spTree>
    <p:extLst>
      <p:ext uri="{BB962C8B-B14F-4D97-AF65-F5344CB8AC3E}">
        <p14:creationId xmlns:p14="http://schemas.microsoft.com/office/powerpoint/2010/main" val="272214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1</a:t>
            </a:fld>
            <a:endParaRPr lang="en-US"/>
          </a:p>
        </p:txBody>
      </p:sp>
    </p:spTree>
    <p:extLst>
      <p:ext uri="{BB962C8B-B14F-4D97-AF65-F5344CB8AC3E}">
        <p14:creationId xmlns:p14="http://schemas.microsoft.com/office/powerpoint/2010/main" val="3632379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learnopencv.com</a:t>
            </a:r>
            <a:r>
              <a:rPr lang="en-GB" dirty="0"/>
              <a:t>/edge-detection-using-</a:t>
            </a:r>
            <a:r>
              <a:rPr lang="en-GB" dirty="0" err="1"/>
              <a:t>opencv</a:t>
            </a:r>
            <a:r>
              <a:rPr lang="en-GB" dirty="0"/>
              <a:t>/</a:t>
            </a:r>
            <a:endParaRPr lang="en-NL" dirty="0"/>
          </a:p>
          <a:p>
            <a:endParaRPr lang="en-NL" dirty="0"/>
          </a:p>
          <a:p>
            <a:r>
              <a:rPr lang="en-NL"/>
              <a:t>Convert image into tabular form then you can use traditional ML techniques</a:t>
            </a:r>
          </a:p>
          <a:p>
            <a:endParaRPr lang="en-NL" dirty="0"/>
          </a:p>
          <a:p>
            <a:r>
              <a:rPr lang="en-NL" dirty="0"/>
              <a:t>Loss of spatial information</a:t>
            </a:r>
          </a:p>
        </p:txBody>
      </p:sp>
      <p:sp>
        <p:nvSpPr>
          <p:cNvPr id="4" name="Slide Number Placeholder 3"/>
          <p:cNvSpPr>
            <a:spLocks noGrp="1"/>
          </p:cNvSpPr>
          <p:nvPr>
            <p:ph type="sldNum" sz="quarter" idx="5"/>
          </p:nvPr>
        </p:nvSpPr>
        <p:spPr/>
        <p:txBody>
          <a:bodyPr/>
          <a:lstStyle/>
          <a:p>
            <a:fld id="{831C5157-30F3-2B45-83A6-18F939AD7499}" type="slidenum">
              <a:rPr lang="en-US" smtClean="0"/>
              <a:t>14</a:t>
            </a:fld>
            <a:endParaRPr lang="en-US"/>
          </a:p>
        </p:txBody>
      </p:sp>
    </p:spTree>
    <p:extLst>
      <p:ext uri="{BB962C8B-B14F-4D97-AF65-F5344CB8AC3E}">
        <p14:creationId xmlns:p14="http://schemas.microsoft.com/office/powerpoint/2010/main" val="4213612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Compute a histogram for the image based on its colors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Loss of spatial information</a:t>
            </a:r>
          </a:p>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15</a:t>
            </a:fld>
            <a:endParaRPr lang="en-US"/>
          </a:p>
        </p:txBody>
      </p:sp>
    </p:spTree>
    <p:extLst>
      <p:ext uri="{BB962C8B-B14F-4D97-AF65-F5344CB8AC3E}">
        <p14:creationId xmlns:p14="http://schemas.microsoft.com/office/powerpoint/2010/main" val="3950674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An oriented gradient consists of the strength and direction of the gradient.</a:t>
            </a:r>
          </a:p>
          <a:p>
            <a:r>
              <a:rPr lang="en-NL" dirty="0"/>
              <a:t>Gradient magnitudes are collected into gradient angle bins to get a HOG</a:t>
            </a:r>
          </a:p>
          <a:p>
            <a:endParaRPr lang="en-NL" dirty="0"/>
          </a:p>
          <a:p>
            <a:r>
              <a:rPr lang="en-NL" dirty="0"/>
              <a:t>Compute HOG for 8x8 image patches</a:t>
            </a:r>
          </a:p>
          <a:p>
            <a:r>
              <a:rPr lang="en-NL" dirty="0"/>
              <a:t>These can then be concatenated into the final feature vector</a:t>
            </a:r>
          </a:p>
          <a:p>
            <a:endParaRPr lang="en-NL" dirty="0"/>
          </a:p>
          <a:p>
            <a:r>
              <a:rPr lang="en-GB" dirty="0"/>
              <a:t>https://</a:t>
            </a:r>
            <a:r>
              <a:rPr lang="en-GB" dirty="0" err="1"/>
              <a:t>learnopencv.com</a:t>
            </a:r>
            <a:r>
              <a:rPr lang="en-GB" dirty="0"/>
              <a:t>/histogram-of-oriented-gradients/</a:t>
            </a:r>
          </a:p>
          <a:p>
            <a:endParaRPr lang="en-NL" dirty="0"/>
          </a:p>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Loss of spatial information</a:t>
            </a:r>
          </a:p>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16</a:t>
            </a:fld>
            <a:endParaRPr lang="en-US"/>
          </a:p>
        </p:txBody>
      </p:sp>
    </p:spTree>
    <p:extLst>
      <p:ext uri="{BB962C8B-B14F-4D97-AF65-F5344CB8AC3E}">
        <p14:creationId xmlns:p14="http://schemas.microsoft.com/office/powerpoint/2010/main" val="612876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17</a:t>
            </a:fld>
            <a:endParaRPr lang="en-US"/>
          </a:p>
        </p:txBody>
      </p:sp>
    </p:spTree>
    <p:extLst>
      <p:ext uri="{BB962C8B-B14F-4D97-AF65-F5344CB8AC3E}">
        <p14:creationId xmlns:p14="http://schemas.microsoft.com/office/powerpoint/2010/main" val="462603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18</a:t>
            </a:fld>
            <a:endParaRPr lang="en-US"/>
          </a:p>
        </p:txBody>
      </p:sp>
    </p:spTree>
    <p:extLst>
      <p:ext uri="{BB962C8B-B14F-4D97-AF65-F5344CB8AC3E}">
        <p14:creationId xmlns:p14="http://schemas.microsoft.com/office/powerpoint/2010/main" val="2659494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CoD – A </a:t>
            </a:r>
            <a:r>
              <a:rPr lang="en-GB" sz="1200" b="0" i="0" kern="1200" dirty="0">
                <a:solidFill>
                  <a:schemeClr val="tx1"/>
                </a:solidFill>
                <a:effectLst/>
                <a:latin typeface="+mn-lt"/>
                <a:ea typeface="+mn-ea"/>
                <a:cs typeface="+mn-cs"/>
              </a:rPr>
              <a:t>huge amount of points are necessary in high dimensions to cover an input space.</a:t>
            </a:r>
          </a:p>
          <a:p>
            <a:r>
              <a:rPr lang="en-GB" sz="1200" b="0" i="0" kern="1200" dirty="0">
                <a:solidFill>
                  <a:schemeClr val="tx1"/>
                </a:solidFill>
                <a:effectLst/>
                <a:latin typeface="+mn-lt"/>
                <a:ea typeface="+mn-ea"/>
                <a:cs typeface="+mn-cs"/>
              </a:rPr>
              <a:t>32x32x3 </a:t>
            </a:r>
            <a:r>
              <a:rPr lang="en-GB" sz="1200" b="0" i="0" kern="1200" dirty="0">
                <a:solidFill>
                  <a:schemeClr val="tx1"/>
                </a:solidFill>
                <a:effectLst/>
                <a:latin typeface="+mn-lt"/>
                <a:ea typeface="+mn-ea"/>
                <a:cs typeface="+mn-cs"/>
                <a:sym typeface="Wingdings" pitchFamily="2" charset="2"/>
              </a:rPr>
              <a:t> 64X64x3</a:t>
            </a:r>
          </a:p>
          <a:p>
            <a:endParaRPr lang="en-GB" sz="1200" b="0" i="0" kern="1200" dirty="0">
              <a:solidFill>
                <a:schemeClr val="tx1"/>
              </a:solidFill>
              <a:effectLst/>
              <a:latin typeface="+mn-lt"/>
              <a:ea typeface="+mn-ea"/>
              <a:cs typeface="+mn-cs"/>
              <a:sym typeface="Wingdings" pitchFamily="2" charset="2"/>
            </a:endParaRPr>
          </a:p>
          <a:p>
            <a:r>
              <a:rPr lang="en-GB" sz="1200" b="0" i="0" kern="1200" dirty="0">
                <a:solidFill>
                  <a:schemeClr val="tx1"/>
                </a:solidFill>
                <a:effectLst/>
                <a:latin typeface="+mn-lt"/>
                <a:ea typeface="+mn-ea"/>
                <a:cs typeface="+mn-cs"/>
                <a:sym typeface="Wingdings" pitchFamily="2" charset="2"/>
              </a:rPr>
              <a:t>Prior techniques covert image into vector so they lose spatial information.</a:t>
            </a:r>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19</a:t>
            </a:fld>
            <a:endParaRPr lang="en-US"/>
          </a:p>
        </p:txBody>
      </p:sp>
    </p:spTree>
    <p:extLst>
      <p:ext uri="{BB962C8B-B14F-4D97-AF65-F5344CB8AC3E}">
        <p14:creationId xmlns:p14="http://schemas.microsoft.com/office/powerpoint/2010/main" val="3495178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20</a:t>
            </a:fld>
            <a:endParaRPr lang="en-US"/>
          </a:p>
        </p:txBody>
      </p:sp>
    </p:spTree>
    <p:extLst>
      <p:ext uri="{BB962C8B-B14F-4D97-AF65-F5344CB8AC3E}">
        <p14:creationId xmlns:p14="http://schemas.microsoft.com/office/powerpoint/2010/main" val="1270675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21</a:t>
            </a:fld>
            <a:endParaRPr lang="en-US"/>
          </a:p>
        </p:txBody>
      </p:sp>
    </p:spTree>
    <p:extLst>
      <p:ext uri="{BB962C8B-B14F-4D97-AF65-F5344CB8AC3E}">
        <p14:creationId xmlns:p14="http://schemas.microsoft.com/office/powerpoint/2010/main" val="2782897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dirty="0">
                <a:solidFill>
                  <a:schemeClr val="tx1"/>
                </a:solidFill>
                <a:effectLst/>
                <a:latin typeface="+mn-lt"/>
                <a:ea typeface="+mn-ea"/>
                <a:cs typeface="+mn-cs"/>
              </a:rPr>
              <a:t>By looking at the definition of convolution, it is easy to see that convolution is equivalent to flipping the filter (kernel) in both dimensions (bottom to top, right to left) and applying cross-correlation.</a:t>
            </a:r>
          </a:p>
          <a:p>
            <a:pPr rtl="0"/>
            <a:endParaRPr lang="en-GB" sz="1200" b="0" i="0" kern="1200" dirty="0">
              <a:solidFill>
                <a:schemeClr val="tx1"/>
              </a:solidFill>
              <a:effectLst/>
              <a:latin typeface="+mn-lt"/>
              <a:ea typeface="+mn-ea"/>
              <a:cs typeface="+mn-cs"/>
            </a:endParaRPr>
          </a:p>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22</a:t>
            </a:fld>
            <a:endParaRPr lang="en-US"/>
          </a:p>
        </p:txBody>
      </p:sp>
    </p:spTree>
    <p:extLst>
      <p:ext uri="{BB962C8B-B14F-4D97-AF65-F5344CB8AC3E}">
        <p14:creationId xmlns:p14="http://schemas.microsoft.com/office/powerpoint/2010/main" val="132602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dirty="0">
                <a:solidFill>
                  <a:schemeClr val="tx1"/>
                </a:solidFill>
                <a:effectLst/>
                <a:latin typeface="+mn-lt"/>
                <a:ea typeface="+mn-ea"/>
                <a:cs typeface="+mn-cs"/>
              </a:rPr>
              <a:t>By looking at the definition of convolution, it is easy to see that convolution is equivalent to flipping the filter (kernel) in both dimensions (bottom to top, right to left) and applying cross-correlation.</a:t>
            </a:r>
          </a:p>
          <a:p>
            <a:pPr rtl="0"/>
            <a:endParaRPr lang="en-GB" sz="1200" b="0" i="0" kern="1200" dirty="0">
              <a:solidFill>
                <a:schemeClr val="tx1"/>
              </a:solidFill>
              <a:effectLst/>
              <a:latin typeface="+mn-lt"/>
              <a:ea typeface="+mn-ea"/>
              <a:cs typeface="+mn-cs"/>
            </a:endParaRPr>
          </a:p>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23</a:t>
            </a:fld>
            <a:endParaRPr lang="en-US"/>
          </a:p>
        </p:txBody>
      </p:sp>
    </p:spTree>
    <p:extLst>
      <p:ext uri="{BB962C8B-B14F-4D97-AF65-F5344CB8AC3E}">
        <p14:creationId xmlns:p14="http://schemas.microsoft.com/office/powerpoint/2010/main" val="173637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3</a:t>
            </a:fld>
            <a:endParaRPr lang="en-US"/>
          </a:p>
        </p:txBody>
      </p:sp>
    </p:spTree>
    <p:extLst>
      <p:ext uri="{BB962C8B-B14F-4D97-AF65-F5344CB8AC3E}">
        <p14:creationId xmlns:p14="http://schemas.microsoft.com/office/powerpoint/2010/main" val="499915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dirty="0">
                <a:solidFill>
                  <a:schemeClr val="tx1"/>
                </a:solidFill>
                <a:effectLst/>
                <a:latin typeface="+mn-lt"/>
                <a:ea typeface="+mn-ea"/>
                <a:cs typeface="+mn-cs"/>
              </a:rPr>
              <a:t>By looking at the definition of convolution, it is easy to see that convolution is equivalent to flipping the filter (kernel) in both dimensions (bottom to top, right to left) and applying cross-correlation.</a:t>
            </a:r>
          </a:p>
          <a:p>
            <a:pPr rtl="0"/>
            <a:endParaRPr lang="en-GB" sz="1200" b="0" i="0" kern="1200" dirty="0">
              <a:solidFill>
                <a:schemeClr val="tx1"/>
              </a:solidFill>
              <a:effectLst/>
              <a:latin typeface="+mn-lt"/>
              <a:ea typeface="+mn-ea"/>
              <a:cs typeface="+mn-cs"/>
            </a:endParaRPr>
          </a:p>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24</a:t>
            </a:fld>
            <a:endParaRPr lang="en-US"/>
          </a:p>
        </p:txBody>
      </p:sp>
    </p:spTree>
    <p:extLst>
      <p:ext uri="{BB962C8B-B14F-4D97-AF65-F5344CB8AC3E}">
        <p14:creationId xmlns:p14="http://schemas.microsoft.com/office/powerpoint/2010/main" val="3536104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dirty="0">
                <a:solidFill>
                  <a:schemeClr val="tx1"/>
                </a:solidFill>
                <a:effectLst/>
                <a:latin typeface="+mn-lt"/>
                <a:ea typeface="+mn-ea"/>
                <a:cs typeface="+mn-cs"/>
              </a:rPr>
              <a:t>By looking at the definition of convolution, it is easy to see that convolution is equivalent to flipping the filter (kernel) in both dimensions (bottom to top, right to left) and applying cross-correlation.</a:t>
            </a:r>
          </a:p>
          <a:p>
            <a:pPr rtl="0"/>
            <a:endParaRPr lang="en-GB" sz="1200" b="0" i="0" kern="1200" dirty="0">
              <a:solidFill>
                <a:schemeClr val="tx1"/>
              </a:solidFill>
              <a:effectLst/>
              <a:latin typeface="+mn-lt"/>
              <a:ea typeface="+mn-ea"/>
              <a:cs typeface="+mn-cs"/>
            </a:endParaRPr>
          </a:p>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25</a:t>
            </a:fld>
            <a:endParaRPr lang="en-US"/>
          </a:p>
        </p:txBody>
      </p:sp>
    </p:spTree>
    <p:extLst>
      <p:ext uri="{BB962C8B-B14F-4D97-AF65-F5344CB8AC3E}">
        <p14:creationId xmlns:p14="http://schemas.microsoft.com/office/powerpoint/2010/main" val="362588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26</a:t>
            </a:fld>
            <a:endParaRPr lang="en-US"/>
          </a:p>
        </p:txBody>
      </p:sp>
    </p:spTree>
    <p:extLst>
      <p:ext uri="{BB962C8B-B14F-4D97-AF65-F5344CB8AC3E}">
        <p14:creationId xmlns:p14="http://schemas.microsoft.com/office/powerpoint/2010/main" val="397468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27</a:t>
            </a:fld>
            <a:endParaRPr lang="en-US"/>
          </a:p>
        </p:txBody>
      </p:sp>
    </p:spTree>
    <p:extLst>
      <p:ext uri="{BB962C8B-B14F-4D97-AF65-F5344CB8AC3E}">
        <p14:creationId xmlns:p14="http://schemas.microsoft.com/office/powerpoint/2010/main" val="905666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28</a:t>
            </a:fld>
            <a:endParaRPr lang="en-US"/>
          </a:p>
        </p:txBody>
      </p:sp>
    </p:spTree>
    <p:extLst>
      <p:ext uri="{BB962C8B-B14F-4D97-AF65-F5344CB8AC3E}">
        <p14:creationId xmlns:p14="http://schemas.microsoft.com/office/powerpoint/2010/main" val="2056611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i.e. a feature map is the output from using the filter on the image</a:t>
            </a:r>
          </a:p>
          <a:p>
            <a:endParaRPr lang="en-NL" dirty="0"/>
          </a:p>
          <a:p>
            <a:r>
              <a:rPr lang="en-NL" dirty="0"/>
              <a:t>Different filters will produce different feautre maps</a:t>
            </a:r>
          </a:p>
          <a:p>
            <a:endParaRPr lang="en-NL" dirty="0"/>
          </a:p>
          <a:p>
            <a:r>
              <a:rPr lang="en-NL" dirty="0"/>
              <a:t>We often use multiple filters to extract different feature maps from a single input</a:t>
            </a:r>
          </a:p>
        </p:txBody>
      </p:sp>
      <p:sp>
        <p:nvSpPr>
          <p:cNvPr id="4" name="Slide Number Placeholder 3"/>
          <p:cNvSpPr>
            <a:spLocks noGrp="1"/>
          </p:cNvSpPr>
          <p:nvPr>
            <p:ph type="sldNum" sz="quarter" idx="5"/>
          </p:nvPr>
        </p:nvSpPr>
        <p:spPr/>
        <p:txBody>
          <a:bodyPr/>
          <a:lstStyle/>
          <a:p>
            <a:fld id="{831C5157-30F3-2B45-83A6-18F939AD7499}" type="slidenum">
              <a:rPr lang="en-US" smtClean="0"/>
              <a:t>29</a:t>
            </a:fld>
            <a:endParaRPr lang="en-US"/>
          </a:p>
        </p:txBody>
      </p:sp>
    </p:spTree>
    <p:extLst>
      <p:ext uri="{BB962C8B-B14F-4D97-AF65-F5344CB8AC3E}">
        <p14:creationId xmlns:p14="http://schemas.microsoft.com/office/powerpoint/2010/main" val="3301134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Af</a:t>
            </a:r>
          </a:p>
        </p:txBody>
      </p:sp>
      <p:sp>
        <p:nvSpPr>
          <p:cNvPr id="4" name="Slide Number Placeholder 3"/>
          <p:cNvSpPr>
            <a:spLocks noGrp="1"/>
          </p:cNvSpPr>
          <p:nvPr>
            <p:ph type="sldNum" sz="quarter" idx="5"/>
          </p:nvPr>
        </p:nvSpPr>
        <p:spPr/>
        <p:txBody>
          <a:bodyPr/>
          <a:lstStyle/>
          <a:p>
            <a:fld id="{831C5157-30F3-2B45-83A6-18F939AD7499}" type="slidenum">
              <a:rPr lang="en-US" smtClean="0"/>
              <a:t>30</a:t>
            </a:fld>
            <a:endParaRPr lang="en-US"/>
          </a:p>
        </p:txBody>
      </p:sp>
    </p:spTree>
    <p:extLst>
      <p:ext uri="{BB962C8B-B14F-4D97-AF65-F5344CB8AC3E}">
        <p14:creationId xmlns:p14="http://schemas.microsoft.com/office/powerpoint/2010/main" val="1608301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Stride is </a:t>
            </a:r>
            <a:r>
              <a:rPr lang="en-GB" sz="1200" b="1" i="0" kern="1200" dirty="0">
                <a:solidFill>
                  <a:schemeClr val="tx1"/>
                </a:solidFill>
                <a:effectLst/>
                <a:latin typeface="+mn-lt"/>
                <a:ea typeface="+mn-ea"/>
                <a:cs typeface="+mn-cs"/>
              </a:rPr>
              <a:t>the number of pixels shifts over the input matrix</a:t>
            </a:r>
            <a:r>
              <a:rPr lang="en-GB" sz="1200" b="0" i="0" kern="1200" dirty="0">
                <a:solidFill>
                  <a:schemeClr val="tx1"/>
                </a:solidFill>
                <a:effectLst/>
                <a:latin typeface="+mn-lt"/>
                <a:ea typeface="+mn-ea"/>
                <a:cs typeface="+mn-cs"/>
              </a:rPr>
              <a:t>. When the stride is 1 then we move the filters to 1 pixel at a time. When the stride is 2 then we move the filters to 2 pixels at a time and so on</a:t>
            </a:r>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31</a:t>
            </a:fld>
            <a:endParaRPr lang="en-US"/>
          </a:p>
        </p:txBody>
      </p:sp>
    </p:spTree>
    <p:extLst>
      <p:ext uri="{BB962C8B-B14F-4D97-AF65-F5344CB8AC3E}">
        <p14:creationId xmlns:p14="http://schemas.microsoft.com/office/powerpoint/2010/main" val="4267510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Spatial pooling reduces the dimensionality of each map but retains important information. Spatial pooling can be of different types:</a:t>
            </a:r>
          </a:p>
          <a:p>
            <a:r>
              <a:rPr lang="en-GB" sz="1200" b="0" i="0" kern="1200" dirty="0">
                <a:solidFill>
                  <a:schemeClr val="tx1"/>
                </a:solidFill>
                <a:effectLst/>
                <a:latin typeface="+mn-lt"/>
                <a:ea typeface="+mn-ea"/>
                <a:cs typeface="+mn-cs"/>
              </a:rPr>
              <a:t>Max Pooling</a:t>
            </a:r>
          </a:p>
          <a:p>
            <a:r>
              <a:rPr lang="en-GB" sz="1200" b="0" i="0" kern="1200" dirty="0">
                <a:solidFill>
                  <a:schemeClr val="tx1"/>
                </a:solidFill>
                <a:effectLst/>
                <a:latin typeface="+mn-lt"/>
                <a:ea typeface="+mn-ea"/>
                <a:cs typeface="+mn-cs"/>
              </a:rPr>
              <a:t>Average Pooling</a:t>
            </a:r>
          </a:p>
          <a:p>
            <a:r>
              <a:rPr lang="en-GB" sz="1200" b="0" i="0" kern="1200" dirty="0">
                <a:solidFill>
                  <a:schemeClr val="tx1"/>
                </a:solidFill>
                <a:effectLst/>
                <a:latin typeface="+mn-lt"/>
                <a:ea typeface="+mn-ea"/>
                <a:cs typeface="+mn-cs"/>
              </a:rPr>
              <a:t>Sum Pooling</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e.g. max pooling takes the largest element from the rectified feature map.</a:t>
            </a:r>
          </a:p>
        </p:txBody>
      </p:sp>
      <p:sp>
        <p:nvSpPr>
          <p:cNvPr id="4" name="Slide Number Placeholder 3"/>
          <p:cNvSpPr>
            <a:spLocks noGrp="1"/>
          </p:cNvSpPr>
          <p:nvPr>
            <p:ph type="sldNum" sz="quarter" idx="5"/>
          </p:nvPr>
        </p:nvSpPr>
        <p:spPr/>
        <p:txBody>
          <a:bodyPr/>
          <a:lstStyle/>
          <a:p>
            <a:fld id="{831C5157-30F3-2B45-83A6-18F939AD7499}" type="slidenum">
              <a:rPr lang="en-US" smtClean="0"/>
              <a:t>32</a:t>
            </a:fld>
            <a:endParaRPr lang="en-US"/>
          </a:p>
        </p:txBody>
      </p:sp>
    </p:spTree>
    <p:extLst>
      <p:ext uri="{BB962C8B-B14F-4D97-AF65-F5344CB8AC3E}">
        <p14:creationId xmlns:p14="http://schemas.microsoft.com/office/powerpoint/2010/main" val="1541591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dirty="0"/>
              <a:t>Different filters will produce different feautre maps</a:t>
            </a:r>
          </a:p>
          <a:p>
            <a:endParaRPr lang="en-NL" dirty="0"/>
          </a:p>
          <a:p>
            <a:r>
              <a:rPr lang="en-NL" dirty="0"/>
              <a:t>Notice how the final pooled feature maps are mapped to a fully connected layer.</a:t>
            </a:r>
          </a:p>
          <a:p>
            <a:endParaRPr lang="en-NL" dirty="0"/>
          </a:p>
          <a:p>
            <a:r>
              <a:rPr lang="en-NL" dirty="0"/>
              <a:t>Alternatively we could use global average pooling.</a:t>
            </a:r>
          </a:p>
        </p:txBody>
      </p:sp>
      <p:sp>
        <p:nvSpPr>
          <p:cNvPr id="4" name="Slide Number Placeholder 3"/>
          <p:cNvSpPr>
            <a:spLocks noGrp="1"/>
          </p:cNvSpPr>
          <p:nvPr>
            <p:ph type="sldNum" sz="quarter" idx="5"/>
          </p:nvPr>
        </p:nvSpPr>
        <p:spPr/>
        <p:txBody>
          <a:bodyPr/>
          <a:lstStyle/>
          <a:p>
            <a:fld id="{831C5157-30F3-2B45-83A6-18F939AD7499}" type="slidenum">
              <a:rPr lang="en-US" smtClean="0"/>
              <a:t>33</a:t>
            </a:fld>
            <a:endParaRPr lang="en-US"/>
          </a:p>
        </p:txBody>
      </p:sp>
    </p:spTree>
    <p:extLst>
      <p:ext uri="{BB962C8B-B14F-4D97-AF65-F5344CB8AC3E}">
        <p14:creationId xmlns:p14="http://schemas.microsoft.com/office/powerpoint/2010/main" val="914565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5</a:t>
            </a:fld>
            <a:endParaRPr lang="en-US"/>
          </a:p>
        </p:txBody>
      </p:sp>
    </p:spTree>
    <p:extLst>
      <p:ext uri="{BB962C8B-B14F-4D97-AF65-F5344CB8AC3E}">
        <p14:creationId xmlns:p14="http://schemas.microsoft.com/office/powerpoint/2010/main" val="3341508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In </a:t>
            </a:r>
            <a:r>
              <a:rPr lang="en-GB" sz="1200" b="0" i="0" kern="1200" dirty="0">
                <a:solidFill>
                  <a:schemeClr val="tx1"/>
                </a:solidFill>
                <a:effectLst/>
                <a:latin typeface="+mn-lt"/>
                <a:ea typeface="+mn-ea"/>
                <a:cs typeface="+mn-cs"/>
              </a:rPr>
              <a:t>the first layer the network can detect edges and their orientation, in the next layer it can detect a specific combination of edges (like a curved shape), and at higher levels even more complicated shapes, each layer building on the patterns that were detected on the layer below.</a:t>
            </a:r>
            <a:endParaRPr lang="en-NL" dirty="0"/>
          </a:p>
          <a:p>
            <a:endParaRPr lang="en-NL" dirty="0"/>
          </a:p>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35</a:t>
            </a:fld>
            <a:endParaRPr lang="en-US"/>
          </a:p>
        </p:txBody>
      </p:sp>
    </p:spTree>
    <p:extLst>
      <p:ext uri="{BB962C8B-B14F-4D97-AF65-F5344CB8AC3E}">
        <p14:creationId xmlns:p14="http://schemas.microsoft.com/office/powerpoint/2010/main" val="2130063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40</a:t>
            </a:fld>
            <a:endParaRPr lang="en-US"/>
          </a:p>
        </p:txBody>
      </p:sp>
    </p:spTree>
    <p:extLst>
      <p:ext uri="{BB962C8B-B14F-4D97-AF65-F5344CB8AC3E}">
        <p14:creationId xmlns:p14="http://schemas.microsoft.com/office/powerpoint/2010/main" val="1648471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6</a:t>
            </a:fld>
            <a:endParaRPr lang="en-US"/>
          </a:p>
        </p:txBody>
      </p:sp>
    </p:spTree>
    <p:extLst>
      <p:ext uri="{BB962C8B-B14F-4D97-AF65-F5344CB8AC3E}">
        <p14:creationId xmlns:p14="http://schemas.microsoft.com/office/powerpoint/2010/main" val="1308241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7</a:t>
            </a:fld>
            <a:endParaRPr lang="en-US"/>
          </a:p>
        </p:txBody>
      </p:sp>
    </p:spTree>
    <p:extLst>
      <p:ext uri="{BB962C8B-B14F-4D97-AF65-F5344CB8AC3E}">
        <p14:creationId xmlns:p14="http://schemas.microsoft.com/office/powerpoint/2010/main" val="413516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8</a:t>
            </a:fld>
            <a:endParaRPr lang="en-US"/>
          </a:p>
        </p:txBody>
      </p:sp>
    </p:spTree>
    <p:extLst>
      <p:ext uri="{BB962C8B-B14F-4D97-AF65-F5344CB8AC3E}">
        <p14:creationId xmlns:p14="http://schemas.microsoft.com/office/powerpoint/2010/main" val="255497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10</a:t>
            </a:fld>
            <a:endParaRPr lang="en-US"/>
          </a:p>
        </p:txBody>
      </p:sp>
    </p:spTree>
    <p:extLst>
      <p:ext uri="{BB962C8B-B14F-4D97-AF65-F5344CB8AC3E}">
        <p14:creationId xmlns:p14="http://schemas.microsoft.com/office/powerpoint/2010/main" val="3253167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1C5157-30F3-2B45-83A6-18F939AD7499}" type="slidenum">
              <a:rPr lang="en-US" smtClean="0"/>
              <a:t>11</a:t>
            </a:fld>
            <a:endParaRPr lang="en-US"/>
          </a:p>
        </p:txBody>
      </p:sp>
    </p:spTree>
    <p:extLst>
      <p:ext uri="{BB962C8B-B14F-4D97-AF65-F5344CB8AC3E}">
        <p14:creationId xmlns:p14="http://schemas.microsoft.com/office/powerpoint/2010/main" val="2004514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31C5157-30F3-2B45-83A6-18F939AD7499}" type="slidenum">
              <a:rPr lang="en-US" smtClean="0"/>
              <a:t>12</a:t>
            </a:fld>
            <a:endParaRPr lang="en-US"/>
          </a:p>
        </p:txBody>
      </p:sp>
    </p:spTree>
    <p:extLst>
      <p:ext uri="{BB962C8B-B14F-4D97-AF65-F5344CB8AC3E}">
        <p14:creationId xmlns:p14="http://schemas.microsoft.com/office/powerpoint/2010/main" val="114804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A1D3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0" i="0">
                <a:solidFill>
                  <a:schemeClr val="bg1"/>
                </a:solidFill>
                <a:latin typeface="Montserrat" pitchFamily="2" charset="77"/>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Montserra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b="0" i="0">
                <a:solidFill>
                  <a:schemeClr val="bg1"/>
                </a:solidFill>
                <a:latin typeface="Museo Sans 500" panose="02000000000000000000" pitchFamily="2" charset="77"/>
              </a:defRPr>
            </a:lvl1pPr>
          </a:lstStyle>
          <a:p>
            <a:fld id="{846CE7D5-CF57-46EF-B807-FDD0502418D4}" type="datetimeFigureOut">
              <a:rPr lang="en-US" smtClean="0"/>
              <a:pPr/>
              <a:t>12/1/21</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30EA680-D336-4FF7-8B7A-9848BB0A1C32}" type="slidenum">
              <a:rPr lang="en-US" smtClean="0"/>
              <a:pPr/>
              <a:t>‹#›</a:t>
            </a:fld>
            <a:endParaRPr lang="en-US" dirty="0"/>
          </a:p>
        </p:txBody>
      </p:sp>
      <p:pic>
        <p:nvPicPr>
          <p:cNvPr id="7" name="Graphic 6">
            <a:extLst>
              <a:ext uri="{FF2B5EF4-FFF2-40B4-BE49-F238E27FC236}">
                <a16:creationId xmlns:a16="http://schemas.microsoft.com/office/drawing/2014/main" id="{9AC186B9-2503-7844-9799-3C798950A9C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20372" y="5588993"/>
            <a:ext cx="1418400" cy="1080866"/>
          </a:xfrm>
          <a:prstGeom prst="rect">
            <a:avLst/>
          </a:prstGeom>
        </p:spPr>
      </p:pic>
    </p:spTree>
    <p:extLst>
      <p:ext uri="{BB962C8B-B14F-4D97-AF65-F5344CB8AC3E}">
        <p14:creationId xmlns:p14="http://schemas.microsoft.com/office/powerpoint/2010/main" val="4013923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262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6582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38343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233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A1CC824-86A2-954E-8165-06646EC22FBE}"/>
              </a:ext>
            </a:extLst>
          </p:cNvPr>
          <p:cNvPicPr>
            <a:picLocks noChangeAspect="1"/>
          </p:cNvPicPr>
          <p:nvPr userDrawn="1"/>
        </p:nvPicPr>
        <p:blipFill>
          <a:blip r:embed="rId2"/>
          <a:stretch>
            <a:fillRect/>
          </a:stretch>
        </p:blipFill>
        <p:spPr>
          <a:xfrm>
            <a:off x="10491835" y="5645787"/>
            <a:ext cx="1302231" cy="958442"/>
          </a:xfrm>
          <a:prstGeom prst="rect">
            <a:avLst/>
          </a:prstGeom>
        </p:spPr>
      </p:pic>
      <p:sp>
        <p:nvSpPr>
          <p:cNvPr id="2" name="Title 1"/>
          <p:cNvSpPr>
            <a:spLocks noGrp="1"/>
          </p:cNvSpPr>
          <p:nvPr>
            <p:ph type="title"/>
          </p:nvPr>
        </p:nvSpPr>
        <p:spPr/>
        <p:txBody>
          <a:bodyPr/>
          <a:lstStyle>
            <a:lvl1pPr>
              <a:defRPr b="0">
                <a:solidFill>
                  <a:srgbClr val="23263C"/>
                </a:solidFill>
                <a:latin typeface="Museo Sans 500" panose="02000000000000000000" pitchFamily="2" charset="77"/>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p:spPr>
        <p:txBody>
          <a:bodyPr/>
          <a:lstStyle>
            <a:lvl1pPr>
              <a:defRPr>
                <a:solidFill>
                  <a:srgbClr val="23263C"/>
                </a:solidFill>
                <a:latin typeface="Museo Sans 500" panose="02000000000000000000" pitchFamily="2" charset="77"/>
              </a:defRPr>
            </a:lvl1pPr>
            <a:lvl2pPr>
              <a:defRPr>
                <a:solidFill>
                  <a:srgbClr val="23263C"/>
                </a:solidFill>
                <a:latin typeface="Museo Sans 500" panose="02000000000000000000" pitchFamily="2" charset="77"/>
              </a:defRPr>
            </a:lvl2pPr>
            <a:lvl3pPr>
              <a:defRPr>
                <a:solidFill>
                  <a:srgbClr val="23263C"/>
                </a:solidFill>
                <a:latin typeface="Museo Sans 500" panose="02000000000000000000" pitchFamily="2" charset="77"/>
              </a:defRPr>
            </a:lvl3pPr>
            <a:lvl4pPr>
              <a:defRPr>
                <a:solidFill>
                  <a:srgbClr val="23263C"/>
                </a:solidFill>
                <a:latin typeface="Museo Sans 500" panose="02000000000000000000" pitchFamily="2" charset="77"/>
              </a:defRPr>
            </a:lvl4pPr>
            <a:lvl5pPr>
              <a:defRPr>
                <a:solidFill>
                  <a:srgbClr val="23263C"/>
                </a:solidFill>
                <a:latin typeface="Museo Sans 500" panose="02000000000000000000"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Museo Sans 500" panose="02000000000000000000" pitchFamily="2" charset="77"/>
              </a:defRPr>
            </a:lvl1pPr>
          </a:lstStyle>
          <a:p>
            <a:fld id="{846CE7D5-CF57-46EF-B807-FDD0502418D4}" type="datetimeFigureOut">
              <a:rPr lang="en-US" smtClean="0"/>
              <a:pPr/>
              <a:t>12/1/21</a:t>
            </a:fld>
            <a:endParaRPr lang="en-US" dirty="0"/>
          </a:p>
        </p:txBody>
      </p:sp>
      <p:sp>
        <p:nvSpPr>
          <p:cNvPr id="5" name="Footer Placeholder 4"/>
          <p:cNvSpPr>
            <a:spLocks noGrp="1"/>
          </p:cNvSpPr>
          <p:nvPr>
            <p:ph type="ftr" sz="quarter" idx="11"/>
          </p:nvPr>
        </p:nvSpPr>
        <p:spPr/>
        <p:txBody>
          <a:bodyPr/>
          <a:lstStyle>
            <a:lvl1pPr>
              <a:defRPr>
                <a:latin typeface="Museo Sans 500" panose="02000000000000000000" pitchFamily="2" charset="77"/>
              </a:defRPr>
            </a:lvl1p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25481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rgbClr val="1EB0E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bg1"/>
                </a:solidFill>
                <a:latin typeface="Museo Sans 500" panose="02000000000000000000"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latin typeface="Museo Sans 500" panose="02000000000000000000" pitchFamily="2" charset="77"/>
              </a:defRPr>
            </a:lvl1pPr>
            <a:lvl2pPr>
              <a:defRPr>
                <a:solidFill>
                  <a:schemeClr val="bg1"/>
                </a:solidFill>
                <a:latin typeface="Museo Sans 500" panose="02000000000000000000" pitchFamily="2" charset="77"/>
              </a:defRPr>
            </a:lvl2pPr>
            <a:lvl3pPr>
              <a:defRPr>
                <a:solidFill>
                  <a:schemeClr val="bg1"/>
                </a:solidFill>
                <a:latin typeface="Museo Sans 500" panose="02000000000000000000" pitchFamily="2" charset="77"/>
              </a:defRPr>
            </a:lvl3pPr>
            <a:lvl4pPr>
              <a:defRPr>
                <a:solidFill>
                  <a:schemeClr val="bg1"/>
                </a:solidFill>
                <a:latin typeface="Museo Sans 500" panose="02000000000000000000" pitchFamily="2" charset="77"/>
              </a:defRPr>
            </a:lvl4pPr>
            <a:lvl5pPr>
              <a:defRPr>
                <a:solidFill>
                  <a:schemeClr val="bg1"/>
                </a:solidFill>
                <a:latin typeface="Museo Sans 500" panose="02000000000000000000"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bg1">
                    <a:lumMod val="95000"/>
                  </a:schemeClr>
                </a:solidFill>
                <a:latin typeface="Museo Sans 500" panose="02000000000000000000" pitchFamily="2" charset="77"/>
              </a:defRPr>
            </a:lvl1pPr>
          </a:lstStyle>
          <a:p>
            <a:fld id="{846CE7D5-CF57-46EF-B807-FDD0502418D4}" type="datetimeFigureOut">
              <a:rPr lang="en-US" smtClean="0"/>
              <a:pPr/>
              <a:t>12/1/21</a:t>
            </a:fld>
            <a:endParaRPr lang="en-US" dirty="0"/>
          </a:p>
        </p:txBody>
      </p:sp>
      <p:sp>
        <p:nvSpPr>
          <p:cNvPr id="5" name="Footer Placeholder 4"/>
          <p:cNvSpPr>
            <a:spLocks noGrp="1"/>
          </p:cNvSpPr>
          <p:nvPr>
            <p:ph type="ftr" sz="quarter" idx="11"/>
          </p:nvPr>
        </p:nvSpPr>
        <p:spPr/>
        <p:txBody>
          <a:bodyPr/>
          <a:lstStyle>
            <a:lvl1pPr>
              <a:defRPr>
                <a:solidFill>
                  <a:schemeClr val="bg1"/>
                </a:solidFill>
                <a:latin typeface="Museo Sans 500" panose="02000000000000000000" pitchFamily="2" charset="77"/>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00310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A1D3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bg1"/>
                </a:solidFill>
                <a:latin typeface="Museo Sans 500" panose="02000000000000000000"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latin typeface="Museo Sans 500" panose="02000000000000000000" pitchFamily="2" charset="77"/>
              </a:defRPr>
            </a:lvl1pPr>
            <a:lvl2pPr>
              <a:defRPr>
                <a:solidFill>
                  <a:schemeClr val="bg1"/>
                </a:solidFill>
                <a:latin typeface="Museo Sans 500" panose="02000000000000000000" pitchFamily="2" charset="77"/>
              </a:defRPr>
            </a:lvl2pPr>
            <a:lvl3pPr>
              <a:defRPr>
                <a:solidFill>
                  <a:schemeClr val="bg1"/>
                </a:solidFill>
                <a:latin typeface="Museo Sans 500" panose="02000000000000000000" pitchFamily="2" charset="77"/>
              </a:defRPr>
            </a:lvl3pPr>
            <a:lvl4pPr>
              <a:defRPr>
                <a:solidFill>
                  <a:schemeClr val="bg1"/>
                </a:solidFill>
                <a:latin typeface="Museo Sans 500" panose="02000000000000000000" pitchFamily="2" charset="77"/>
              </a:defRPr>
            </a:lvl4pPr>
            <a:lvl5pPr>
              <a:defRPr>
                <a:solidFill>
                  <a:schemeClr val="bg1"/>
                </a:solidFill>
                <a:latin typeface="Museo Sans 500" panose="02000000000000000000"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bg1">
                    <a:lumMod val="95000"/>
                  </a:schemeClr>
                </a:solidFill>
                <a:latin typeface="Museo Sans 500" panose="02000000000000000000" pitchFamily="2" charset="77"/>
              </a:defRPr>
            </a:lvl1pPr>
          </a:lstStyle>
          <a:p>
            <a:fld id="{846CE7D5-CF57-46EF-B807-FDD0502418D4}" type="datetimeFigureOut">
              <a:rPr lang="en-US" smtClean="0"/>
              <a:pPr/>
              <a:t>12/1/21</a:t>
            </a:fld>
            <a:endParaRPr lang="en-US" dirty="0"/>
          </a:p>
        </p:txBody>
      </p:sp>
      <p:sp>
        <p:nvSpPr>
          <p:cNvPr id="5" name="Footer Placeholder 4"/>
          <p:cNvSpPr>
            <a:spLocks noGrp="1"/>
          </p:cNvSpPr>
          <p:nvPr>
            <p:ph type="ftr" sz="quarter" idx="11"/>
          </p:nvPr>
        </p:nvSpPr>
        <p:spPr/>
        <p:txBody>
          <a:bodyPr/>
          <a:lstStyle>
            <a:lvl1pPr>
              <a:defRPr>
                <a:solidFill>
                  <a:schemeClr val="bg1"/>
                </a:solidFill>
                <a:latin typeface="Museo Sans 500" panose="02000000000000000000" pitchFamily="2" charset="77"/>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4672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C26B82-9825-F84C-A389-1A1CA97E6CC8}"/>
              </a:ext>
            </a:extLst>
          </p:cNvPr>
          <p:cNvPicPr>
            <a:picLocks noChangeAspect="1"/>
          </p:cNvPicPr>
          <p:nvPr userDrawn="1"/>
        </p:nvPicPr>
        <p:blipFill>
          <a:blip r:embed="rId2"/>
          <a:stretch>
            <a:fillRect/>
          </a:stretch>
        </p:blipFill>
        <p:spPr>
          <a:xfrm>
            <a:off x="10491835" y="5645787"/>
            <a:ext cx="1302231" cy="958442"/>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defRPr sz="4800" b="0">
                <a:latin typeface="Museo Sans 500" panose="02000000000000000000" pitchFamily="2" charset="77"/>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1EB0E0"/>
                </a:solidFill>
                <a:latin typeface="Museo Sans 500" panose="02000000000000000000"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78656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1EB0E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CEBA86-5019-F24A-B56C-4708B1716A2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421192" y="5584648"/>
            <a:ext cx="1422000" cy="1080720"/>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defRPr sz="4800" b="0">
                <a:solidFill>
                  <a:schemeClr val="bg1"/>
                </a:solidFill>
                <a:latin typeface="Museo Sans 500" panose="02000000000000000000" pitchFamily="2" charset="77"/>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1A1D33"/>
                </a:solidFill>
                <a:latin typeface="Museo Sans 500" panose="02000000000000000000" pitchFamily="2"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846CE7D5-CF57-46EF-B807-FDD0502418D4}" type="datetimeFigureOut">
              <a:rPr lang="en-US" smtClean="0"/>
              <a:pPr/>
              <a:t>12/1/21</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266507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93492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19555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6233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98481415"/>
      </p:ext>
    </p:extLst>
  </p:cSld>
  <p:clrMap bg1="lt1" tx1="dk1" bg2="lt2" tx2="dk2" accent1="accent1" accent2="accent2" accent3="accent3" accent4="accent4" accent5="accent5" accent6="accent6" hlink="hlink" folHlink="folHlink"/>
  <p:sldLayoutIdLst>
    <p:sldLayoutId id="2147484213" r:id="rId1"/>
    <p:sldLayoutId id="2147484224" r:id="rId2"/>
    <p:sldLayoutId id="2147484225" r:id="rId3"/>
    <p:sldLayoutId id="2147484214" r:id="rId4"/>
    <p:sldLayoutId id="2147484215" r:id="rId5"/>
    <p:sldLayoutId id="2147484226" r:id="rId6"/>
    <p:sldLayoutId id="2147484216" r:id="rId7"/>
    <p:sldLayoutId id="2147484217" r:id="rId8"/>
    <p:sldLayoutId id="2147484218" r:id="rId9"/>
    <p:sldLayoutId id="2147484219" r:id="rId10"/>
    <p:sldLayoutId id="2147484220" r:id="rId11"/>
    <p:sldLayoutId id="2147484221" r:id="rId12"/>
    <p:sldLayoutId id="2147484222" r:id="rId13"/>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5" Type="http://schemas.openxmlformats.org/officeDocument/2006/relationships/hyperlink" Target="http://localhost:8888/notebooks/lectures/02_02_convolutions.ipynb" TargetMode="External"/><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8888/notebooks/exercises/02-01-keras_cnn.ipynb"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E3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79669" y="2073100"/>
            <a:ext cx="10432661" cy="1427247"/>
          </a:xfrm>
        </p:spPr>
        <p:txBody>
          <a:bodyPr>
            <a:normAutofit/>
          </a:bodyPr>
          <a:lstStyle/>
          <a:p>
            <a:r>
              <a:rPr lang="en-US" sz="5000" dirty="0">
                <a:latin typeface="Museo Sans 500" panose="02000000000000000000" pitchFamily="2" charset="77"/>
              </a:rPr>
              <a:t>Image Recognition</a:t>
            </a:r>
          </a:p>
        </p:txBody>
      </p:sp>
      <p:sp>
        <p:nvSpPr>
          <p:cNvPr id="4" name="Subtitle 2">
            <a:extLst>
              <a:ext uri="{FF2B5EF4-FFF2-40B4-BE49-F238E27FC236}">
                <a16:creationId xmlns:a16="http://schemas.microsoft.com/office/drawing/2014/main" id="{36436027-C32A-4446-B976-F4F2C55A2800}"/>
              </a:ext>
            </a:extLst>
          </p:cNvPr>
          <p:cNvSpPr txBox="1">
            <a:spLocks/>
          </p:cNvSpPr>
          <p:nvPr/>
        </p:nvSpPr>
        <p:spPr>
          <a:xfrm>
            <a:off x="1524000" y="3439655"/>
            <a:ext cx="9144000" cy="463496"/>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ontserrat" pitchFamily="2"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800" i="1" dirty="0">
              <a:latin typeface="Museo Sans 500" panose="02000000000000000000" pitchFamily="2" charset="77"/>
            </a:endParaRPr>
          </a:p>
        </p:txBody>
      </p:sp>
      <p:sp>
        <p:nvSpPr>
          <p:cNvPr id="7" name="Subtitle 6">
            <a:extLst>
              <a:ext uri="{FF2B5EF4-FFF2-40B4-BE49-F238E27FC236}">
                <a16:creationId xmlns:a16="http://schemas.microsoft.com/office/drawing/2014/main" id="{7499B93B-426F-BC48-85EF-F92C98090B17}"/>
              </a:ext>
            </a:extLst>
          </p:cNvPr>
          <p:cNvSpPr>
            <a:spLocks noGrp="1"/>
          </p:cNvSpPr>
          <p:nvPr>
            <p:ph type="subTitle" idx="1"/>
          </p:nvPr>
        </p:nvSpPr>
        <p:spPr>
          <a:xfrm>
            <a:off x="794657" y="5539695"/>
            <a:ext cx="9144000" cy="1655762"/>
          </a:xfrm>
        </p:spPr>
        <p:txBody>
          <a:bodyPr/>
          <a:lstStyle/>
          <a:p>
            <a:endParaRPr lang="en-NL"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6B158B5-50B5-4927-A367-7C9F3AFE5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a:xfrm>
            <a:off x="6981824" y="1367673"/>
            <a:ext cx="4375151" cy="2665509"/>
          </a:xfrm>
        </p:spPr>
        <p:txBody>
          <a:bodyPr vert="horz" lIns="91440" tIns="45720" rIns="91440" bIns="45720" rtlCol="0" anchor="b">
            <a:normAutofit/>
          </a:bodyPr>
          <a:lstStyle/>
          <a:p>
            <a:pPr algn="ctr"/>
            <a:r>
              <a:rPr lang="en-US" sz="6100" b="1" dirty="0">
                <a:solidFill>
                  <a:schemeClr val="bg1"/>
                </a:solidFill>
                <a:latin typeface="+mj-lt"/>
              </a:rPr>
              <a:t>Challenges</a:t>
            </a:r>
            <a:r>
              <a:rPr lang="en-US" sz="6100" dirty="0">
                <a:solidFill>
                  <a:schemeClr val="bg1"/>
                </a:solidFill>
                <a:latin typeface="+mj-lt"/>
              </a:rPr>
              <a:t>: </a:t>
            </a:r>
            <a:r>
              <a:rPr lang="en-US" sz="4000" dirty="0">
                <a:solidFill>
                  <a:schemeClr val="bg1"/>
                </a:solidFill>
                <a:latin typeface="+mj-lt"/>
              </a:rPr>
              <a:t>Intraclass variation</a:t>
            </a:r>
            <a:endParaRPr lang="en-US" sz="4000" b="1" dirty="0">
              <a:solidFill>
                <a:schemeClr val="bg1"/>
              </a:solidFill>
              <a:latin typeface="+mj-lt"/>
            </a:endParaRPr>
          </a:p>
        </p:txBody>
      </p:sp>
      <p:pic>
        <p:nvPicPr>
          <p:cNvPr id="5" name="Content Placeholder 4" descr="A dog lying on a couch&#10;&#10;Description automatically generated with medium confidence">
            <a:extLst>
              <a:ext uri="{FF2B5EF4-FFF2-40B4-BE49-F238E27FC236}">
                <a16:creationId xmlns:a16="http://schemas.microsoft.com/office/drawing/2014/main" id="{1531C16F-C343-AD4F-B76B-908DDE49BBC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244" b="13451"/>
          <a:stretch/>
        </p:blipFill>
        <p:spPr>
          <a:xfrm>
            <a:off x="1" y="2"/>
            <a:ext cx="6249303" cy="6857998"/>
          </a:xfrm>
          <a:custGeom>
            <a:avLst/>
            <a:gdLst/>
            <a:ahLst/>
            <a:cxnLst/>
            <a:rect l="l" t="t" r="r" b="b"/>
            <a:pathLst>
              <a:path w="6249303" h="6857998">
                <a:moveTo>
                  <a:pt x="5497146" y="6118149"/>
                </a:moveTo>
                <a:cubicBezTo>
                  <a:pt x="5503695" y="6124102"/>
                  <a:pt x="5511317" y="6129341"/>
                  <a:pt x="5518366" y="6133723"/>
                </a:cubicBezTo>
                <a:cubicBezTo>
                  <a:pt x="5525509" y="6138152"/>
                  <a:pt x="5530855" y="6143474"/>
                  <a:pt x="5534525" y="6149380"/>
                </a:cubicBezTo>
                <a:lnTo>
                  <a:pt x="5540000" y="6166562"/>
                </a:lnTo>
                <a:lnTo>
                  <a:pt x="5534525" y="6149379"/>
                </a:lnTo>
                <a:cubicBezTo>
                  <a:pt x="5530855" y="6143474"/>
                  <a:pt x="5525509" y="6138152"/>
                  <a:pt x="5518366" y="6133722"/>
                </a:cubicBezTo>
                <a:cubicBezTo>
                  <a:pt x="5511317" y="6129341"/>
                  <a:pt x="5503695" y="6124102"/>
                  <a:pt x="5497146" y="6118149"/>
                </a:cubicBezTo>
                <a:close/>
                <a:moveTo>
                  <a:pt x="5405304" y="4941372"/>
                </a:moveTo>
                <a:lnTo>
                  <a:pt x="5408634" y="4950869"/>
                </a:lnTo>
                <a:lnTo>
                  <a:pt x="5418318" y="4991382"/>
                </a:lnTo>
                <a:lnTo>
                  <a:pt x="5408634" y="4950868"/>
                </a:lnTo>
                <a:close/>
                <a:moveTo>
                  <a:pt x="5409242" y="4749807"/>
                </a:moveTo>
                <a:cubicBezTo>
                  <a:pt x="5397106" y="4762826"/>
                  <a:pt x="5396249" y="4781365"/>
                  <a:pt x="5394535" y="4799797"/>
                </a:cubicBezTo>
                <a:cubicBezTo>
                  <a:pt x="5396249" y="4781365"/>
                  <a:pt x="5397106" y="4762827"/>
                  <a:pt x="5409242" y="4749807"/>
                </a:cubicBezTo>
                <a:close/>
                <a:moveTo>
                  <a:pt x="5427041" y="4543185"/>
                </a:moveTo>
                <a:cubicBezTo>
                  <a:pt x="5428019" y="4548281"/>
                  <a:pt x="5430065" y="4553662"/>
                  <a:pt x="5432447" y="4557092"/>
                </a:cubicBezTo>
                <a:cubicBezTo>
                  <a:pt x="5444067" y="4573618"/>
                  <a:pt x="5452855" y="4588275"/>
                  <a:pt x="5458810" y="4602021"/>
                </a:cubicBezTo>
                <a:cubicBezTo>
                  <a:pt x="5452855" y="4588275"/>
                  <a:pt x="5444067" y="4573618"/>
                  <a:pt x="5432447" y="4557091"/>
                </a:cubicBezTo>
                <a:close/>
                <a:moveTo>
                  <a:pt x="5893259" y="2819253"/>
                </a:moveTo>
                <a:lnTo>
                  <a:pt x="5904902" y="2827484"/>
                </a:lnTo>
                <a:lnTo>
                  <a:pt x="5904904" y="2827486"/>
                </a:lnTo>
                <a:lnTo>
                  <a:pt x="5933407" y="2861156"/>
                </a:lnTo>
                <a:lnTo>
                  <a:pt x="5923753" y="2842392"/>
                </a:lnTo>
                <a:lnTo>
                  <a:pt x="5904904" y="2827486"/>
                </a:lnTo>
                <a:lnTo>
                  <a:pt x="5904902" y="2827483"/>
                </a:lnTo>
                <a:close/>
                <a:moveTo>
                  <a:pt x="5823604" y="1974015"/>
                </a:moveTo>
                <a:lnTo>
                  <a:pt x="5817090" y="1999763"/>
                </a:lnTo>
                <a:cubicBezTo>
                  <a:pt x="5813281" y="2008056"/>
                  <a:pt x="5807601" y="2016020"/>
                  <a:pt x="5799362" y="2023547"/>
                </a:cubicBezTo>
                <a:cubicBezTo>
                  <a:pt x="5815841" y="2008497"/>
                  <a:pt x="5822079" y="1991685"/>
                  <a:pt x="5823604" y="1974015"/>
                </a:cubicBezTo>
                <a:close/>
                <a:moveTo>
                  <a:pt x="5806410" y="1768838"/>
                </a:moveTo>
                <a:cubicBezTo>
                  <a:pt x="5802029" y="1774411"/>
                  <a:pt x="5799266" y="1779948"/>
                  <a:pt x="5797809" y="1785412"/>
                </a:cubicBezTo>
                <a:lnTo>
                  <a:pt x="5797028" y="1801558"/>
                </a:lnTo>
                <a:cubicBezTo>
                  <a:pt x="5795361" y="1790986"/>
                  <a:pt x="5797647" y="1779981"/>
                  <a:pt x="5806410" y="1768838"/>
                </a:cubicBezTo>
                <a:close/>
                <a:moveTo>
                  <a:pt x="5915999" y="520953"/>
                </a:moveTo>
                <a:lnTo>
                  <a:pt x="5909271" y="549926"/>
                </a:lnTo>
                <a:lnTo>
                  <a:pt x="5903017" y="566616"/>
                </a:lnTo>
                <a:lnTo>
                  <a:pt x="5897067" y="581804"/>
                </a:lnTo>
                <a:lnTo>
                  <a:pt x="5896649" y="583595"/>
                </a:lnTo>
                <a:lnTo>
                  <a:pt x="5894474" y="589388"/>
                </a:lnTo>
                <a:cubicBezTo>
                  <a:pt x="5892074" y="597005"/>
                  <a:pt x="5890316" y="604728"/>
                  <a:pt x="5889851" y="612658"/>
                </a:cubicBezTo>
                <a:lnTo>
                  <a:pt x="5896649" y="583595"/>
                </a:lnTo>
                <a:lnTo>
                  <a:pt x="5902965" y="566754"/>
                </a:lnTo>
                <a:lnTo>
                  <a:pt x="5903017" y="566616"/>
                </a:lnTo>
                <a:lnTo>
                  <a:pt x="5908855" y="551717"/>
                </a:lnTo>
                <a:lnTo>
                  <a:pt x="5909271" y="549926"/>
                </a:lnTo>
                <a:lnTo>
                  <a:pt x="5911436" y="544146"/>
                </a:lnTo>
                <a:cubicBezTo>
                  <a:pt x="5913823" y="536547"/>
                  <a:pt x="5915561" y="528850"/>
                  <a:pt x="5915999" y="520953"/>
                </a:cubicBezTo>
                <a:close/>
                <a:moveTo>
                  <a:pt x="5864896" y="268794"/>
                </a:moveTo>
                <a:cubicBezTo>
                  <a:pt x="5862371" y="279176"/>
                  <a:pt x="5860668" y="289296"/>
                  <a:pt x="5860021" y="299164"/>
                </a:cubicBezTo>
                <a:cubicBezTo>
                  <a:pt x="5859371" y="309031"/>
                  <a:pt x="5859776" y="318646"/>
                  <a:pt x="5861466" y="328017"/>
                </a:cubicBezTo>
                <a:close/>
                <a:moveTo>
                  <a:pt x="0" y="0"/>
                </a:moveTo>
                <a:lnTo>
                  <a:pt x="6182312" y="0"/>
                </a:lnTo>
                <a:lnTo>
                  <a:pt x="6178097" y="24480"/>
                </a:lnTo>
                <a:cubicBezTo>
                  <a:pt x="6175612" y="32636"/>
                  <a:pt x="6171850" y="40471"/>
                  <a:pt x="6166086" y="47806"/>
                </a:cubicBezTo>
                <a:cubicBezTo>
                  <a:pt x="6151226" y="66857"/>
                  <a:pt x="6154655" y="85336"/>
                  <a:pt x="6156942" y="105718"/>
                </a:cubicBezTo>
                <a:cubicBezTo>
                  <a:pt x="6158656" y="121150"/>
                  <a:pt x="6158085" y="136963"/>
                  <a:pt x="6158277" y="152584"/>
                </a:cubicBezTo>
                <a:cubicBezTo>
                  <a:pt x="6158846" y="180017"/>
                  <a:pt x="6159037" y="207450"/>
                  <a:pt x="6159990" y="234883"/>
                </a:cubicBezTo>
                <a:cubicBezTo>
                  <a:pt x="6160370" y="243648"/>
                  <a:pt x="6165135" y="252600"/>
                  <a:pt x="6164373" y="261173"/>
                </a:cubicBezTo>
                <a:cubicBezTo>
                  <a:pt x="6160752" y="300800"/>
                  <a:pt x="6155037" y="340425"/>
                  <a:pt x="6151798" y="380050"/>
                </a:cubicBezTo>
                <a:cubicBezTo>
                  <a:pt x="6149894" y="402529"/>
                  <a:pt x="6153511" y="425581"/>
                  <a:pt x="6150846" y="447870"/>
                </a:cubicBezTo>
                <a:cubicBezTo>
                  <a:pt x="6147798" y="473587"/>
                  <a:pt x="6139988" y="498733"/>
                  <a:pt x="6135223" y="524262"/>
                </a:cubicBezTo>
                <a:cubicBezTo>
                  <a:pt x="6133891" y="531310"/>
                  <a:pt x="6135606" y="539121"/>
                  <a:pt x="6135985" y="546552"/>
                </a:cubicBezTo>
                <a:cubicBezTo>
                  <a:pt x="6136367" y="554933"/>
                  <a:pt x="6137129" y="563125"/>
                  <a:pt x="6137320" y="571508"/>
                </a:cubicBezTo>
                <a:cubicBezTo>
                  <a:pt x="6137702" y="597037"/>
                  <a:pt x="6137129" y="622564"/>
                  <a:pt x="6138464" y="648092"/>
                </a:cubicBezTo>
                <a:cubicBezTo>
                  <a:pt x="6139225" y="663713"/>
                  <a:pt x="6147035" y="680096"/>
                  <a:pt x="6144177" y="694576"/>
                </a:cubicBezTo>
                <a:cubicBezTo>
                  <a:pt x="6138654" y="724104"/>
                  <a:pt x="6151036" y="753633"/>
                  <a:pt x="6140750" y="783158"/>
                </a:cubicBezTo>
                <a:cubicBezTo>
                  <a:pt x="6137702" y="792306"/>
                  <a:pt x="6145322" y="804877"/>
                  <a:pt x="6145702" y="815929"/>
                </a:cubicBezTo>
                <a:cubicBezTo>
                  <a:pt x="6146654" y="843552"/>
                  <a:pt x="6146464" y="871173"/>
                  <a:pt x="6146274" y="898797"/>
                </a:cubicBezTo>
                <a:cubicBezTo>
                  <a:pt x="6146084" y="923562"/>
                  <a:pt x="6148750" y="949281"/>
                  <a:pt x="6143416" y="973095"/>
                </a:cubicBezTo>
                <a:cubicBezTo>
                  <a:pt x="6137702" y="998052"/>
                  <a:pt x="6138464" y="1020529"/>
                  <a:pt x="6144940" y="1044725"/>
                </a:cubicBezTo>
                <a:cubicBezTo>
                  <a:pt x="6149322" y="1061298"/>
                  <a:pt x="6149894" y="1078826"/>
                  <a:pt x="6151226" y="1095972"/>
                </a:cubicBezTo>
                <a:cubicBezTo>
                  <a:pt x="6152750" y="1114449"/>
                  <a:pt x="6148750" y="1134834"/>
                  <a:pt x="6155037" y="1151600"/>
                </a:cubicBezTo>
                <a:cubicBezTo>
                  <a:pt x="6173706" y="1201512"/>
                  <a:pt x="6177706" y="1252757"/>
                  <a:pt x="6177706" y="1304955"/>
                </a:cubicBezTo>
                <a:cubicBezTo>
                  <a:pt x="6177706" y="1314483"/>
                  <a:pt x="6175041" y="1324198"/>
                  <a:pt x="6172183" y="1333341"/>
                </a:cubicBezTo>
                <a:cubicBezTo>
                  <a:pt x="6155037" y="1386684"/>
                  <a:pt x="6156560" y="1440216"/>
                  <a:pt x="6167039" y="1494509"/>
                </a:cubicBezTo>
                <a:cubicBezTo>
                  <a:pt x="6169325" y="1505751"/>
                  <a:pt x="6169706" y="1518324"/>
                  <a:pt x="6167421" y="1529563"/>
                </a:cubicBezTo>
                <a:cubicBezTo>
                  <a:pt x="6160752" y="1561189"/>
                  <a:pt x="6149702" y="1591859"/>
                  <a:pt x="6144940" y="1623675"/>
                </a:cubicBezTo>
                <a:cubicBezTo>
                  <a:pt x="6137129" y="1676253"/>
                  <a:pt x="6163417" y="1721785"/>
                  <a:pt x="6180565" y="1768838"/>
                </a:cubicBezTo>
                <a:cubicBezTo>
                  <a:pt x="6196758" y="1813610"/>
                  <a:pt x="6233335" y="1851709"/>
                  <a:pt x="6225142" y="1904673"/>
                </a:cubicBezTo>
                <a:cubicBezTo>
                  <a:pt x="6224381" y="1910004"/>
                  <a:pt x="6229524" y="1915912"/>
                  <a:pt x="6230858" y="1921817"/>
                </a:cubicBezTo>
                <a:cubicBezTo>
                  <a:pt x="6234479" y="1938009"/>
                  <a:pt x="6238857" y="1954202"/>
                  <a:pt x="6240574" y="1970586"/>
                </a:cubicBezTo>
                <a:cubicBezTo>
                  <a:pt x="6242861" y="1990589"/>
                  <a:pt x="6242100" y="2010974"/>
                  <a:pt x="6244004" y="2030977"/>
                </a:cubicBezTo>
                <a:cubicBezTo>
                  <a:pt x="6245147" y="2043835"/>
                  <a:pt x="6247242" y="2056600"/>
                  <a:pt x="6249052" y="2069340"/>
                </a:cubicBezTo>
                <a:lnTo>
                  <a:pt x="6249303" y="2072225"/>
                </a:lnTo>
                <a:lnTo>
                  <a:pt x="6249303" y="2131532"/>
                </a:lnTo>
                <a:lnTo>
                  <a:pt x="6248432" y="2138304"/>
                </a:lnTo>
                <a:cubicBezTo>
                  <a:pt x="6246241" y="2148519"/>
                  <a:pt x="6243623" y="2158712"/>
                  <a:pt x="6241908" y="2168903"/>
                </a:cubicBezTo>
                <a:cubicBezTo>
                  <a:pt x="6237145" y="2197670"/>
                  <a:pt x="6238479" y="2229296"/>
                  <a:pt x="6226286" y="2254633"/>
                </a:cubicBezTo>
                <a:cubicBezTo>
                  <a:pt x="6213332" y="2281683"/>
                  <a:pt x="6207426" y="2307402"/>
                  <a:pt x="6211426" y="2335405"/>
                </a:cubicBezTo>
                <a:cubicBezTo>
                  <a:pt x="6212760" y="2344741"/>
                  <a:pt x="6220762" y="2356744"/>
                  <a:pt x="6228952" y="2360933"/>
                </a:cubicBezTo>
                <a:cubicBezTo>
                  <a:pt x="6247241" y="2370270"/>
                  <a:pt x="6250481" y="2383032"/>
                  <a:pt x="6244193" y="2400369"/>
                </a:cubicBezTo>
                <a:cubicBezTo>
                  <a:pt x="6238857" y="2415420"/>
                  <a:pt x="6236192" y="2433897"/>
                  <a:pt x="6225904" y="2444184"/>
                </a:cubicBezTo>
                <a:cubicBezTo>
                  <a:pt x="6196758" y="2473333"/>
                  <a:pt x="6195806" y="2510483"/>
                  <a:pt x="6187996" y="2546678"/>
                </a:cubicBezTo>
                <a:cubicBezTo>
                  <a:pt x="6183231" y="2568774"/>
                  <a:pt x="6183041" y="2589352"/>
                  <a:pt x="6186279" y="2611450"/>
                </a:cubicBezTo>
                <a:cubicBezTo>
                  <a:pt x="6193518" y="2659455"/>
                  <a:pt x="6183231" y="2706131"/>
                  <a:pt x="6170087" y="2752235"/>
                </a:cubicBezTo>
                <a:cubicBezTo>
                  <a:pt x="6161325" y="2782716"/>
                  <a:pt x="6155990" y="2813958"/>
                  <a:pt x="6147035" y="2844248"/>
                </a:cubicBezTo>
                <a:cubicBezTo>
                  <a:pt x="6140177" y="2866918"/>
                  <a:pt x="6131985" y="2889587"/>
                  <a:pt x="6120937" y="2910353"/>
                </a:cubicBezTo>
                <a:cubicBezTo>
                  <a:pt x="6104743" y="2940455"/>
                  <a:pt x="6080358" y="2966742"/>
                  <a:pt x="6086835" y="3005035"/>
                </a:cubicBezTo>
                <a:cubicBezTo>
                  <a:pt x="6092550" y="3038756"/>
                  <a:pt x="6080550" y="3069235"/>
                  <a:pt x="6069119" y="3100099"/>
                </a:cubicBezTo>
                <a:cubicBezTo>
                  <a:pt x="6060737" y="3122770"/>
                  <a:pt x="6052162" y="3145436"/>
                  <a:pt x="6046828" y="3168870"/>
                </a:cubicBezTo>
                <a:cubicBezTo>
                  <a:pt x="6040542" y="3196686"/>
                  <a:pt x="6043210" y="3228119"/>
                  <a:pt x="6031589" y="3252885"/>
                </a:cubicBezTo>
                <a:cubicBezTo>
                  <a:pt x="6019396" y="3278795"/>
                  <a:pt x="6027588" y="3300319"/>
                  <a:pt x="6031017" y="3323372"/>
                </a:cubicBezTo>
                <a:cubicBezTo>
                  <a:pt x="6036353" y="3360139"/>
                  <a:pt x="6046258" y="3396719"/>
                  <a:pt x="6033685" y="3433866"/>
                </a:cubicBezTo>
                <a:cubicBezTo>
                  <a:pt x="6018444" y="3479015"/>
                  <a:pt x="6002060" y="3523785"/>
                  <a:pt x="5987583" y="3569124"/>
                </a:cubicBezTo>
                <a:cubicBezTo>
                  <a:pt x="5982056" y="3586653"/>
                  <a:pt x="5979770" y="3605509"/>
                  <a:pt x="5977295" y="3623799"/>
                </a:cubicBezTo>
                <a:cubicBezTo>
                  <a:pt x="5975197" y="3641134"/>
                  <a:pt x="5980533" y="3661899"/>
                  <a:pt x="5972533" y="3675238"/>
                </a:cubicBezTo>
                <a:cubicBezTo>
                  <a:pt x="5951958" y="3709529"/>
                  <a:pt x="5941860" y="3744770"/>
                  <a:pt x="5941860" y="3784397"/>
                </a:cubicBezTo>
                <a:cubicBezTo>
                  <a:pt x="5941860" y="3799258"/>
                  <a:pt x="5933287" y="3813737"/>
                  <a:pt x="5931762" y="3828785"/>
                </a:cubicBezTo>
                <a:cubicBezTo>
                  <a:pt x="5929858" y="3849362"/>
                  <a:pt x="5924714" y="3872985"/>
                  <a:pt x="5931955" y="3890891"/>
                </a:cubicBezTo>
                <a:cubicBezTo>
                  <a:pt x="5949100" y="3932993"/>
                  <a:pt x="5934810" y="3967091"/>
                  <a:pt x="5917857" y="4003861"/>
                </a:cubicBezTo>
                <a:cubicBezTo>
                  <a:pt x="5901092" y="4040058"/>
                  <a:pt x="5887757" y="4078159"/>
                  <a:pt x="5876707" y="4116641"/>
                </a:cubicBezTo>
                <a:cubicBezTo>
                  <a:pt x="5872706" y="4131119"/>
                  <a:pt x="5879375" y="4148453"/>
                  <a:pt x="5880708" y="4164458"/>
                </a:cubicBezTo>
                <a:cubicBezTo>
                  <a:pt x="5881089" y="4170174"/>
                  <a:pt x="5881661" y="4176461"/>
                  <a:pt x="5879756" y="4181603"/>
                </a:cubicBezTo>
                <a:cubicBezTo>
                  <a:pt x="5861466" y="4231324"/>
                  <a:pt x="5847560" y="4281810"/>
                  <a:pt x="5857085" y="4335722"/>
                </a:cubicBezTo>
                <a:cubicBezTo>
                  <a:pt x="5858038" y="4340674"/>
                  <a:pt x="5855942" y="4346201"/>
                  <a:pt x="5854608" y="4351154"/>
                </a:cubicBezTo>
                <a:cubicBezTo>
                  <a:pt x="5847751" y="4375349"/>
                  <a:pt x="5836892" y="4398972"/>
                  <a:pt x="5834415" y="4423545"/>
                </a:cubicBezTo>
                <a:cubicBezTo>
                  <a:pt x="5828319" y="4484127"/>
                  <a:pt x="5825841" y="4545086"/>
                  <a:pt x="5821841" y="4606053"/>
                </a:cubicBezTo>
                <a:cubicBezTo>
                  <a:pt x="5821653" y="4609863"/>
                  <a:pt x="5821653" y="4613864"/>
                  <a:pt x="5820317" y="4617291"/>
                </a:cubicBezTo>
                <a:cubicBezTo>
                  <a:pt x="5812125" y="4639772"/>
                  <a:pt x="5814794" y="4659393"/>
                  <a:pt x="5830414" y="4678445"/>
                </a:cubicBezTo>
                <a:cubicBezTo>
                  <a:pt x="5837273" y="4686828"/>
                  <a:pt x="5840892" y="4698258"/>
                  <a:pt x="5844703" y="4708734"/>
                </a:cubicBezTo>
                <a:cubicBezTo>
                  <a:pt x="5850418" y="4724167"/>
                  <a:pt x="5855942" y="4739978"/>
                  <a:pt x="5859562" y="4755980"/>
                </a:cubicBezTo>
                <a:cubicBezTo>
                  <a:pt x="5862991" y="4771793"/>
                  <a:pt x="5867753" y="4788747"/>
                  <a:pt x="5865088" y="4803988"/>
                </a:cubicBezTo>
                <a:cubicBezTo>
                  <a:pt x="5860326" y="4831420"/>
                  <a:pt x="5849657" y="4857522"/>
                  <a:pt x="5842606" y="4884572"/>
                </a:cubicBezTo>
                <a:cubicBezTo>
                  <a:pt x="5840129" y="4893907"/>
                  <a:pt x="5840512" y="4904195"/>
                  <a:pt x="5840321" y="4913909"/>
                </a:cubicBezTo>
                <a:cubicBezTo>
                  <a:pt x="5839750" y="4936201"/>
                  <a:pt x="5845274" y="4959061"/>
                  <a:pt x="5829462" y="4979253"/>
                </a:cubicBezTo>
                <a:cubicBezTo>
                  <a:pt x="5814602" y="4997922"/>
                  <a:pt x="5818983" y="5016785"/>
                  <a:pt x="5830223" y="5036405"/>
                </a:cubicBezTo>
                <a:cubicBezTo>
                  <a:pt x="5838225" y="5050504"/>
                  <a:pt x="5844513" y="5066505"/>
                  <a:pt x="5847560" y="5082317"/>
                </a:cubicBezTo>
                <a:cubicBezTo>
                  <a:pt x="5851752" y="5104036"/>
                  <a:pt x="5853466" y="5125562"/>
                  <a:pt x="5850988" y="5148995"/>
                </a:cubicBezTo>
                <a:cubicBezTo>
                  <a:pt x="5849275" y="5165570"/>
                  <a:pt x="5848512" y="5179097"/>
                  <a:pt x="5838416" y="5192051"/>
                </a:cubicBezTo>
                <a:cubicBezTo>
                  <a:pt x="5836892" y="5194145"/>
                  <a:pt x="5836510" y="5197955"/>
                  <a:pt x="5836703" y="5200813"/>
                </a:cubicBezTo>
                <a:cubicBezTo>
                  <a:pt x="5839941" y="5238343"/>
                  <a:pt x="5838225" y="5275491"/>
                  <a:pt x="5835937" y="5313403"/>
                </a:cubicBezTo>
                <a:cubicBezTo>
                  <a:pt x="5832892" y="5361598"/>
                  <a:pt x="5841844" y="5412276"/>
                  <a:pt x="5873849" y="5453995"/>
                </a:cubicBezTo>
                <a:cubicBezTo>
                  <a:pt x="5878613" y="5460092"/>
                  <a:pt x="5880708" y="5469236"/>
                  <a:pt x="5881852" y="5477239"/>
                </a:cubicBezTo>
                <a:cubicBezTo>
                  <a:pt x="5886804" y="5514957"/>
                  <a:pt x="5890233" y="5552869"/>
                  <a:pt x="5895758" y="5590590"/>
                </a:cubicBezTo>
                <a:cubicBezTo>
                  <a:pt x="5898806" y="5611164"/>
                  <a:pt x="5901474" y="5632691"/>
                  <a:pt x="5909856" y="5651360"/>
                </a:cubicBezTo>
                <a:cubicBezTo>
                  <a:pt x="5918047" y="5669647"/>
                  <a:pt x="5927762" y="5684320"/>
                  <a:pt x="5910618" y="5695178"/>
                </a:cubicBezTo>
                <a:cubicBezTo>
                  <a:pt x="5919762" y="5714607"/>
                  <a:pt x="5927383" y="5731564"/>
                  <a:pt x="5935573" y="5748136"/>
                </a:cubicBezTo>
                <a:cubicBezTo>
                  <a:pt x="5938620" y="5754234"/>
                  <a:pt x="5943575" y="5759378"/>
                  <a:pt x="5946433" y="5765474"/>
                </a:cubicBezTo>
                <a:cubicBezTo>
                  <a:pt x="5949481" y="5771953"/>
                  <a:pt x="5951385" y="5779191"/>
                  <a:pt x="5952911" y="5786239"/>
                </a:cubicBezTo>
                <a:cubicBezTo>
                  <a:pt x="5959768" y="5817674"/>
                  <a:pt x="5966054" y="5849107"/>
                  <a:pt x="5973485" y="5880348"/>
                </a:cubicBezTo>
                <a:cubicBezTo>
                  <a:pt x="5975008" y="5886447"/>
                  <a:pt x="5981104" y="5891590"/>
                  <a:pt x="5985103" y="5897114"/>
                </a:cubicBezTo>
                <a:cubicBezTo>
                  <a:pt x="5987772" y="5900735"/>
                  <a:pt x="5991773" y="5904353"/>
                  <a:pt x="5992345" y="5908355"/>
                </a:cubicBezTo>
                <a:cubicBezTo>
                  <a:pt x="5996917" y="5938836"/>
                  <a:pt x="6002252" y="5969124"/>
                  <a:pt x="6004537" y="5999796"/>
                </a:cubicBezTo>
                <a:cubicBezTo>
                  <a:pt x="6006440" y="6025515"/>
                  <a:pt x="6005871" y="6050282"/>
                  <a:pt x="6039018" y="6056948"/>
                </a:cubicBezTo>
                <a:cubicBezTo>
                  <a:pt x="6044734" y="6058092"/>
                  <a:pt x="6050831" y="6066284"/>
                  <a:pt x="6053687" y="6072569"/>
                </a:cubicBezTo>
                <a:cubicBezTo>
                  <a:pt x="6061879" y="6090477"/>
                  <a:pt x="6067404" y="6109530"/>
                  <a:pt x="6075785" y="6127247"/>
                </a:cubicBezTo>
                <a:cubicBezTo>
                  <a:pt x="6103790" y="6185351"/>
                  <a:pt x="6121508" y="6246121"/>
                  <a:pt x="6118269" y="6311084"/>
                </a:cubicBezTo>
                <a:cubicBezTo>
                  <a:pt x="6117317" y="6331277"/>
                  <a:pt x="6107028" y="6350899"/>
                  <a:pt x="6103217" y="6363664"/>
                </a:cubicBezTo>
                <a:cubicBezTo>
                  <a:pt x="6118269" y="6400429"/>
                  <a:pt x="6132747" y="6431292"/>
                  <a:pt x="6143606" y="6463490"/>
                </a:cubicBezTo>
                <a:cubicBezTo>
                  <a:pt x="6153322" y="6491874"/>
                  <a:pt x="6159418" y="6521593"/>
                  <a:pt x="6166466" y="6550742"/>
                </a:cubicBezTo>
                <a:cubicBezTo>
                  <a:pt x="6169135" y="6561411"/>
                  <a:pt x="6170658" y="6572269"/>
                  <a:pt x="6171993" y="6583128"/>
                </a:cubicBezTo>
                <a:cubicBezTo>
                  <a:pt x="6176183" y="6617036"/>
                  <a:pt x="6166086" y="6652472"/>
                  <a:pt x="6182089" y="6685617"/>
                </a:cubicBezTo>
                <a:cubicBezTo>
                  <a:pt x="6190471" y="6702955"/>
                  <a:pt x="6200567" y="6720103"/>
                  <a:pt x="6204949" y="6738388"/>
                </a:cubicBezTo>
                <a:cubicBezTo>
                  <a:pt x="6209712" y="6758011"/>
                  <a:pt x="6217142" y="6777207"/>
                  <a:pt x="6222453" y="6796804"/>
                </a:cubicBezTo>
                <a:lnTo>
                  <a:pt x="6227224" y="6857457"/>
                </a:lnTo>
                <a:lnTo>
                  <a:pt x="6099985" y="6857457"/>
                </a:lnTo>
                <a:lnTo>
                  <a:pt x="6099985" y="6857998"/>
                </a:lnTo>
                <a:lnTo>
                  <a:pt x="0" y="6857998"/>
                </a:lnTo>
                <a:close/>
              </a:path>
            </a:pathLst>
          </a:custGeom>
          <a:effectLst>
            <a:outerShdw blurRad="381000" dist="152400" algn="tl" rotWithShape="0">
              <a:prstClr val="black">
                <a:alpha val="10000"/>
              </a:prstClr>
            </a:outerShdw>
          </a:effectLst>
        </p:spPr>
      </p:pic>
      <p:sp>
        <p:nvSpPr>
          <p:cNvPr id="15" name="Freeform: Shape 11">
            <a:extLst>
              <a:ext uri="{FF2B5EF4-FFF2-40B4-BE49-F238E27FC236}">
                <a16:creationId xmlns:a16="http://schemas.microsoft.com/office/drawing/2014/main" id="{B01367A3-F670-4BD9-9972-F7E97FC22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8C3DB02-606C-40EC-8381-7A29A1ADF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9781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p:txBody>
          <a:bodyPr/>
          <a:lstStyle/>
          <a:p>
            <a:r>
              <a:rPr lang="en-US" dirty="0"/>
              <a:t>History of image recognition</a:t>
            </a:r>
          </a:p>
        </p:txBody>
      </p:sp>
    </p:spTree>
    <p:extLst>
      <p:ext uri="{BB962C8B-B14F-4D97-AF65-F5344CB8AC3E}">
        <p14:creationId xmlns:p14="http://schemas.microsoft.com/office/powerpoint/2010/main" val="877000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at, screenshot&#10;&#10;Description automatically generated">
            <a:extLst>
              <a:ext uri="{FF2B5EF4-FFF2-40B4-BE49-F238E27FC236}">
                <a16:creationId xmlns:a16="http://schemas.microsoft.com/office/drawing/2014/main" id="{7EFF1113-BDC4-9043-974F-4E0908DEE6B5}"/>
              </a:ext>
            </a:extLst>
          </p:cNvPr>
          <p:cNvPicPr>
            <a:picLocks noChangeAspect="1"/>
          </p:cNvPicPr>
          <p:nvPr/>
        </p:nvPicPr>
        <p:blipFill rotWithShape="1">
          <a:blip r:embed="rId3">
            <a:extLst>
              <a:ext uri="{28A0092B-C50C-407E-A947-70E740481C1C}">
                <a14:useLocalDpi xmlns:a14="http://schemas.microsoft.com/office/drawing/2010/main" val="0"/>
              </a:ext>
            </a:extLst>
          </a:blip>
          <a:srcRect r="8268"/>
          <a:stretch/>
        </p:blipFill>
        <p:spPr>
          <a:xfrm>
            <a:off x="1644650" y="1825625"/>
            <a:ext cx="8166614" cy="4800600"/>
          </a:xfrm>
          <a:prstGeom prst="rect">
            <a:avLst/>
          </a:prstGeom>
        </p:spPr>
      </p:pic>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Approach: Nearest Neighbour</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endParaRPr lang="en-NL" dirty="0"/>
          </a:p>
          <a:p>
            <a:pPr lvl="2"/>
            <a:endParaRPr lang="en-NL" dirty="0"/>
          </a:p>
        </p:txBody>
      </p:sp>
      <p:pic>
        <p:nvPicPr>
          <p:cNvPr id="8" name="Picture 7" descr="A dog with its mouth open&#10;&#10;Description automatically generated with medium confidence">
            <a:extLst>
              <a:ext uri="{FF2B5EF4-FFF2-40B4-BE49-F238E27FC236}">
                <a16:creationId xmlns:a16="http://schemas.microsoft.com/office/drawing/2014/main" id="{D1D53821-F554-5C45-A273-E2F06D566EEA}"/>
              </a:ext>
            </a:extLst>
          </p:cNvPr>
          <p:cNvPicPr>
            <a:picLocks noChangeAspect="1"/>
          </p:cNvPicPr>
          <p:nvPr/>
        </p:nvPicPr>
        <p:blipFill rotWithShape="1">
          <a:blip r:embed="rId4">
            <a:extLst>
              <a:ext uri="{28A0092B-C50C-407E-A947-70E740481C1C}">
                <a14:useLocalDpi xmlns:a14="http://schemas.microsoft.com/office/drawing/2010/main" val="0"/>
              </a:ext>
            </a:extLst>
          </a:blip>
          <a:srcRect l="19287"/>
          <a:stretch/>
        </p:blipFill>
        <p:spPr>
          <a:xfrm>
            <a:off x="8106032" y="2204565"/>
            <a:ext cx="1705232" cy="2187625"/>
          </a:xfrm>
          <a:prstGeom prst="rect">
            <a:avLst/>
          </a:prstGeom>
        </p:spPr>
      </p:pic>
      <p:pic>
        <p:nvPicPr>
          <p:cNvPr id="10" name="Picture 9" descr="A dog with its mouth open&#10;&#10;Description automatically generated with medium confidence">
            <a:extLst>
              <a:ext uri="{FF2B5EF4-FFF2-40B4-BE49-F238E27FC236}">
                <a16:creationId xmlns:a16="http://schemas.microsoft.com/office/drawing/2014/main" id="{036BE350-2DBC-594F-81F8-D0B19FDD4777}"/>
              </a:ext>
            </a:extLst>
          </p:cNvPr>
          <p:cNvPicPr>
            <a:picLocks noChangeAspect="1"/>
          </p:cNvPicPr>
          <p:nvPr/>
        </p:nvPicPr>
        <p:blipFill rotWithShape="1">
          <a:blip r:embed="rId4">
            <a:extLst>
              <a:ext uri="{28A0092B-C50C-407E-A947-70E740481C1C}">
                <a14:useLocalDpi xmlns:a14="http://schemas.microsoft.com/office/drawing/2010/main" val="0"/>
              </a:ext>
            </a:extLst>
          </a:blip>
          <a:srcRect l="19287"/>
          <a:stretch/>
        </p:blipFill>
        <p:spPr>
          <a:xfrm>
            <a:off x="5676894" y="5177128"/>
            <a:ext cx="884544" cy="1134772"/>
          </a:xfrm>
          <a:prstGeom prst="rect">
            <a:avLst/>
          </a:prstGeom>
        </p:spPr>
      </p:pic>
    </p:spTree>
    <p:extLst>
      <p:ext uri="{BB962C8B-B14F-4D97-AF65-F5344CB8AC3E}">
        <p14:creationId xmlns:p14="http://schemas.microsoft.com/office/powerpoint/2010/main" val="286089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E6DC-FAC8-E747-91E3-84F7C5B9201B}"/>
              </a:ext>
            </a:extLst>
          </p:cNvPr>
          <p:cNvSpPr>
            <a:spLocks noGrp="1"/>
          </p:cNvSpPr>
          <p:nvPr>
            <p:ph type="title"/>
          </p:nvPr>
        </p:nvSpPr>
        <p:spPr/>
        <p:txBody>
          <a:bodyPr/>
          <a:lstStyle/>
          <a:p>
            <a:r>
              <a:rPr lang="en-NL" dirty="0"/>
              <a:t>Approach: Nearest Neighbour</a:t>
            </a:r>
          </a:p>
        </p:txBody>
      </p:sp>
      <p:sp>
        <p:nvSpPr>
          <p:cNvPr id="3" name="Content Placeholder 2">
            <a:extLst>
              <a:ext uri="{FF2B5EF4-FFF2-40B4-BE49-F238E27FC236}">
                <a16:creationId xmlns:a16="http://schemas.microsoft.com/office/drawing/2014/main" id="{41BDA66D-98F1-C14E-A6B5-3678B07E05D0}"/>
              </a:ext>
            </a:extLst>
          </p:cNvPr>
          <p:cNvSpPr>
            <a:spLocks noGrp="1"/>
          </p:cNvSpPr>
          <p:nvPr>
            <p:ph idx="1"/>
          </p:nvPr>
        </p:nvSpPr>
        <p:spPr/>
        <p:txBody>
          <a:bodyPr/>
          <a:lstStyle/>
          <a:p>
            <a:pPr marL="0" indent="0">
              <a:buNone/>
            </a:pPr>
            <a:r>
              <a:rPr lang="en-NL" dirty="0"/>
              <a:t>Distance metric to compare images, e.g.: </a:t>
            </a:r>
          </a:p>
        </p:txBody>
      </p:sp>
      <p:pic>
        <p:nvPicPr>
          <p:cNvPr id="5" name="Content Placeholder 4" descr="A picture containing text, watch, clock&#10;&#10;Description automatically generated">
            <a:extLst>
              <a:ext uri="{FF2B5EF4-FFF2-40B4-BE49-F238E27FC236}">
                <a16:creationId xmlns:a16="http://schemas.microsoft.com/office/drawing/2014/main" id="{427FA24F-9D3B-734B-9201-86A892971D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6349" y="1629291"/>
            <a:ext cx="3644900" cy="863600"/>
          </a:xfrm>
          <a:prstGeom prst="rect">
            <a:avLst/>
          </a:prstGeom>
        </p:spPr>
      </p:pic>
      <p:graphicFrame>
        <p:nvGraphicFramePr>
          <p:cNvPr id="10" name="Table 10">
            <a:extLst>
              <a:ext uri="{FF2B5EF4-FFF2-40B4-BE49-F238E27FC236}">
                <a16:creationId xmlns:a16="http://schemas.microsoft.com/office/drawing/2014/main" id="{9C4CC5E0-9491-5D48-9DCB-3EE97A22C1DB}"/>
              </a:ext>
            </a:extLst>
          </p:cNvPr>
          <p:cNvGraphicFramePr>
            <a:graphicFrameLocks noGrp="1"/>
          </p:cNvGraphicFramePr>
          <p:nvPr>
            <p:extLst>
              <p:ext uri="{D42A27DB-BD31-4B8C-83A1-F6EECF244321}">
                <p14:modId xmlns:p14="http://schemas.microsoft.com/office/powerpoint/2010/main" val="1351090704"/>
              </p:ext>
            </p:extLst>
          </p:nvPr>
        </p:nvGraphicFramePr>
        <p:xfrm>
          <a:off x="1551927" y="3523477"/>
          <a:ext cx="1996304" cy="1705232"/>
        </p:xfrm>
        <a:graphic>
          <a:graphicData uri="http://schemas.openxmlformats.org/drawingml/2006/table">
            <a:tbl>
              <a:tblPr firstRow="1" bandRow="1">
                <a:tableStyleId>{5C22544A-7EE6-4342-B048-85BDC9FD1C3A}</a:tableStyleId>
              </a:tblPr>
              <a:tblGrid>
                <a:gridCol w="499076">
                  <a:extLst>
                    <a:ext uri="{9D8B030D-6E8A-4147-A177-3AD203B41FA5}">
                      <a16:colId xmlns:a16="http://schemas.microsoft.com/office/drawing/2014/main" val="3110204310"/>
                    </a:ext>
                  </a:extLst>
                </a:gridCol>
                <a:gridCol w="499076">
                  <a:extLst>
                    <a:ext uri="{9D8B030D-6E8A-4147-A177-3AD203B41FA5}">
                      <a16:colId xmlns:a16="http://schemas.microsoft.com/office/drawing/2014/main" val="3631233163"/>
                    </a:ext>
                  </a:extLst>
                </a:gridCol>
                <a:gridCol w="499076">
                  <a:extLst>
                    <a:ext uri="{9D8B030D-6E8A-4147-A177-3AD203B41FA5}">
                      <a16:colId xmlns:a16="http://schemas.microsoft.com/office/drawing/2014/main" val="1950708097"/>
                    </a:ext>
                  </a:extLst>
                </a:gridCol>
                <a:gridCol w="499076">
                  <a:extLst>
                    <a:ext uri="{9D8B030D-6E8A-4147-A177-3AD203B41FA5}">
                      <a16:colId xmlns:a16="http://schemas.microsoft.com/office/drawing/2014/main" val="2719397600"/>
                    </a:ext>
                  </a:extLst>
                </a:gridCol>
              </a:tblGrid>
              <a:tr h="412181">
                <a:tc>
                  <a:txBody>
                    <a:bodyPr/>
                    <a:lstStyle/>
                    <a:p>
                      <a:pPr algn="ctr"/>
                      <a:r>
                        <a:rPr lang="en-NL" b="0" dirty="0">
                          <a:solidFill>
                            <a:schemeClr val="tx1"/>
                          </a:solidFill>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NL" b="0" dirty="0">
                          <a:solidFill>
                            <a:schemeClr val="tx1"/>
                          </a:solidFill>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5823855"/>
                  </a:ext>
                </a:extLst>
              </a:tr>
              <a:tr h="431017">
                <a:tc>
                  <a:txBody>
                    <a:bodyPr/>
                    <a:lstStyle/>
                    <a:p>
                      <a:pPr algn="ctr"/>
                      <a:r>
                        <a:rPr lang="en-NL" b="0" dirty="0">
                          <a:solidFill>
                            <a:schemeClr val="tx1"/>
                          </a:solidFill>
                        </a:rPr>
                        <a:t>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6732406"/>
                  </a:ext>
                </a:extLst>
              </a:tr>
              <a:tr h="431017">
                <a:tc>
                  <a:txBody>
                    <a:bodyPr/>
                    <a:lstStyle/>
                    <a:p>
                      <a:pPr algn="ctr"/>
                      <a:r>
                        <a:rPr lang="en-NL" b="0" dirty="0">
                          <a:solidFill>
                            <a:schemeClr val="tx1"/>
                          </a:solidFill>
                        </a:rPr>
                        <a:t>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868475"/>
                  </a:ext>
                </a:extLst>
              </a:tr>
              <a:tr h="431017">
                <a:tc>
                  <a:txBody>
                    <a:bodyPr/>
                    <a:lstStyle/>
                    <a:p>
                      <a:pPr algn="ctr"/>
                      <a:r>
                        <a:rPr lang="en-NL" b="0" dirty="0">
                          <a:solidFill>
                            <a:schemeClr val="tx1"/>
                          </a:solidFill>
                        </a:rPr>
                        <a:t>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3866191"/>
                  </a:ext>
                </a:extLst>
              </a:tr>
            </a:tbl>
          </a:graphicData>
        </a:graphic>
      </p:graphicFrame>
      <p:graphicFrame>
        <p:nvGraphicFramePr>
          <p:cNvPr id="11" name="Table 10">
            <a:extLst>
              <a:ext uri="{FF2B5EF4-FFF2-40B4-BE49-F238E27FC236}">
                <a16:creationId xmlns:a16="http://schemas.microsoft.com/office/drawing/2014/main" id="{E9908124-6407-1749-B15E-B8C4926FFD30}"/>
              </a:ext>
            </a:extLst>
          </p:cNvPr>
          <p:cNvGraphicFramePr>
            <a:graphicFrameLocks noGrp="1"/>
          </p:cNvGraphicFramePr>
          <p:nvPr>
            <p:extLst>
              <p:ext uri="{D42A27DB-BD31-4B8C-83A1-F6EECF244321}">
                <p14:modId xmlns:p14="http://schemas.microsoft.com/office/powerpoint/2010/main" val="2024769867"/>
              </p:ext>
            </p:extLst>
          </p:nvPr>
        </p:nvGraphicFramePr>
        <p:xfrm>
          <a:off x="4200142" y="3528052"/>
          <a:ext cx="1996304" cy="1705232"/>
        </p:xfrm>
        <a:graphic>
          <a:graphicData uri="http://schemas.openxmlformats.org/drawingml/2006/table">
            <a:tbl>
              <a:tblPr firstRow="1" bandRow="1">
                <a:tableStyleId>{5C22544A-7EE6-4342-B048-85BDC9FD1C3A}</a:tableStyleId>
              </a:tblPr>
              <a:tblGrid>
                <a:gridCol w="499076">
                  <a:extLst>
                    <a:ext uri="{9D8B030D-6E8A-4147-A177-3AD203B41FA5}">
                      <a16:colId xmlns:a16="http://schemas.microsoft.com/office/drawing/2014/main" val="3110204310"/>
                    </a:ext>
                  </a:extLst>
                </a:gridCol>
                <a:gridCol w="499076">
                  <a:extLst>
                    <a:ext uri="{9D8B030D-6E8A-4147-A177-3AD203B41FA5}">
                      <a16:colId xmlns:a16="http://schemas.microsoft.com/office/drawing/2014/main" val="3631233163"/>
                    </a:ext>
                  </a:extLst>
                </a:gridCol>
                <a:gridCol w="499076">
                  <a:extLst>
                    <a:ext uri="{9D8B030D-6E8A-4147-A177-3AD203B41FA5}">
                      <a16:colId xmlns:a16="http://schemas.microsoft.com/office/drawing/2014/main" val="1950708097"/>
                    </a:ext>
                  </a:extLst>
                </a:gridCol>
                <a:gridCol w="499076">
                  <a:extLst>
                    <a:ext uri="{9D8B030D-6E8A-4147-A177-3AD203B41FA5}">
                      <a16:colId xmlns:a16="http://schemas.microsoft.com/office/drawing/2014/main" val="2719397600"/>
                    </a:ext>
                  </a:extLst>
                </a:gridCol>
              </a:tblGrid>
              <a:tr h="412181">
                <a:tc>
                  <a:txBody>
                    <a:bodyPr/>
                    <a:lstStyle/>
                    <a:p>
                      <a:pPr algn="ctr"/>
                      <a:r>
                        <a:rPr lang="en-NL"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NL" b="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5823855"/>
                  </a:ext>
                </a:extLst>
              </a:tr>
              <a:tr h="431017">
                <a:tc>
                  <a:txBody>
                    <a:bodyPr/>
                    <a:lstStyle/>
                    <a:p>
                      <a:pPr algn="ctr"/>
                      <a:r>
                        <a:rPr lang="en-NL" b="0"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6732406"/>
                  </a:ext>
                </a:extLst>
              </a:tr>
              <a:tr h="431017">
                <a:tc>
                  <a:txBody>
                    <a:bodyPr/>
                    <a:lstStyle/>
                    <a:p>
                      <a:pPr algn="ctr"/>
                      <a:r>
                        <a:rPr lang="en-NL"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868475"/>
                  </a:ext>
                </a:extLst>
              </a:tr>
              <a:tr h="431017">
                <a:tc>
                  <a:txBody>
                    <a:bodyPr/>
                    <a:lstStyle/>
                    <a:p>
                      <a:pPr algn="ctr"/>
                      <a:r>
                        <a:rPr lang="en-NL" b="0" dirty="0">
                          <a:solidFill>
                            <a:schemeClr val="tx1"/>
                          </a:solidFill>
                        </a:rPr>
                        <a:t>53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3866191"/>
                  </a:ext>
                </a:extLst>
              </a:tr>
            </a:tbl>
          </a:graphicData>
        </a:graphic>
      </p:graphicFrame>
      <p:cxnSp>
        <p:nvCxnSpPr>
          <p:cNvPr id="13" name="Straight Connector 12">
            <a:extLst>
              <a:ext uri="{FF2B5EF4-FFF2-40B4-BE49-F238E27FC236}">
                <a16:creationId xmlns:a16="http://schemas.microsoft.com/office/drawing/2014/main" id="{D1D93821-C72A-E941-9880-A9A66BD01EB1}"/>
              </a:ext>
            </a:extLst>
          </p:cNvPr>
          <p:cNvCxnSpPr/>
          <p:nvPr/>
        </p:nvCxnSpPr>
        <p:spPr>
          <a:xfrm>
            <a:off x="1226127" y="3377840"/>
            <a:ext cx="0" cy="2057400"/>
          </a:xfrm>
          <a:prstGeom prst="line">
            <a:avLst/>
          </a:prstGeom>
          <a:ln w="254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1CF0078-7F75-9A43-A54C-56C6284B1606}"/>
              </a:ext>
            </a:extLst>
          </p:cNvPr>
          <p:cNvCxnSpPr/>
          <p:nvPr/>
        </p:nvCxnSpPr>
        <p:spPr>
          <a:xfrm>
            <a:off x="6490855" y="3351968"/>
            <a:ext cx="0" cy="2057400"/>
          </a:xfrm>
          <a:prstGeom prst="line">
            <a:avLst/>
          </a:prstGeom>
          <a:ln w="254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18FF58-BC4D-E74E-A808-129012C344AF}"/>
              </a:ext>
            </a:extLst>
          </p:cNvPr>
          <p:cNvCxnSpPr>
            <a:cxnSpLocks/>
          </p:cNvCxnSpPr>
          <p:nvPr/>
        </p:nvCxnSpPr>
        <p:spPr>
          <a:xfrm flipH="1">
            <a:off x="3681846" y="4383300"/>
            <a:ext cx="308263" cy="0"/>
          </a:xfrm>
          <a:prstGeom prst="line">
            <a:avLst/>
          </a:prstGeom>
          <a:ln w="25400"/>
        </p:spPr>
        <p:style>
          <a:lnRef idx="1">
            <a:schemeClr val="dk1"/>
          </a:lnRef>
          <a:fillRef idx="0">
            <a:schemeClr val="dk1"/>
          </a:fillRef>
          <a:effectRef idx="0">
            <a:schemeClr val="dk1"/>
          </a:effectRef>
          <a:fontRef idx="minor">
            <a:schemeClr val="tx1"/>
          </a:fontRef>
        </p:style>
      </p:cxnSp>
      <p:graphicFrame>
        <p:nvGraphicFramePr>
          <p:cNvPr id="17" name="Table 16">
            <a:extLst>
              <a:ext uri="{FF2B5EF4-FFF2-40B4-BE49-F238E27FC236}">
                <a16:creationId xmlns:a16="http://schemas.microsoft.com/office/drawing/2014/main" id="{64C2628F-DB3C-9842-850A-15E37C8453BD}"/>
              </a:ext>
            </a:extLst>
          </p:cNvPr>
          <p:cNvGraphicFramePr>
            <a:graphicFrameLocks noGrp="1"/>
          </p:cNvGraphicFramePr>
          <p:nvPr>
            <p:extLst>
              <p:ext uri="{D42A27DB-BD31-4B8C-83A1-F6EECF244321}">
                <p14:modId xmlns:p14="http://schemas.microsoft.com/office/powerpoint/2010/main" val="3111116022"/>
              </p:ext>
            </p:extLst>
          </p:nvPr>
        </p:nvGraphicFramePr>
        <p:xfrm>
          <a:off x="7422574" y="3523477"/>
          <a:ext cx="1996304" cy="1705232"/>
        </p:xfrm>
        <a:graphic>
          <a:graphicData uri="http://schemas.openxmlformats.org/drawingml/2006/table">
            <a:tbl>
              <a:tblPr firstRow="1" bandRow="1">
                <a:tableStyleId>{5C22544A-7EE6-4342-B048-85BDC9FD1C3A}</a:tableStyleId>
              </a:tblPr>
              <a:tblGrid>
                <a:gridCol w="499076">
                  <a:extLst>
                    <a:ext uri="{9D8B030D-6E8A-4147-A177-3AD203B41FA5}">
                      <a16:colId xmlns:a16="http://schemas.microsoft.com/office/drawing/2014/main" val="3110204310"/>
                    </a:ext>
                  </a:extLst>
                </a:gridCol>
                <a:gridCol w="499076">
                  <a:extLst>
                    <a:ext uri="{9D8B030D-6E8A-4147-A177-3AD203B41FA5}">
                      <a16:colId xmlns:a16="http://schemas.microsoft.com/office/drawing/2014/main" val="3631233163"/>
                    </a:ext>
                  </a:extLst>
                </a:gridCol>
                <a:gridCol w="499076">
                  <a:extLst>
                    <a:ext uri="{9D8B030D-6E8A-4147-A177-3AD203B41FA5}">
                      <a16:colId xmlns:a16="http://schemas.microsoft.com/office/drawing/2014/main" val="1950708097"/>
                    </a:ext>
                  </a:extLst>
                </a:gridCol>
                <a:gridCol w="499076">
                  <a:extLst>
                    <a:ext uri="{9D8B030D-6E8A-4147-A177-3AD203B41FA5}">
                      <a16:colId xmlns:a16="http://schemas.microsoft.com/office/drawing/2014/main" val="2719397600"/>
                    </a:ext>
                  </a:extLst>
                </a:gridCol>
              </a:tblGrid>
              <a:tr h="412181">
                <a:tc>
                  <a:txBody>
                    <a:bodyPr/>
                    <a:lstStyle/>
                    <a:p>
                      <a:pPr algn="ctr"/>
                      <a:r>
                        <a:rPr lang="en-NL" b="0" dirty="0">
                          <a:solidFill>
                            <a:schemeClr val="tx1"/>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NL" b="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5823855"/>
                  </a:ext>
                </a:extLst>
              </a:tr>
              <a:tr h="431017">
                <a:tc>
                  <a:txBody>
                    <a:bodyPr/>
                    <a:lstStyle/>
                    <a:p>
                      <a:pPr algn="ctr"/>
                      <a:r>
                        <a:rPr lang="en-NL" b="0" dirty="0">
                          <a:solidFill>
                            <a:schemeClr val="tx1"/>
                          </a:solidFill>
                        </a:rPr>
                        <a:t>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6732406"/>
                  </a:ext>
                </a:extLst>
              </a:tr>
              <a:tr h="431017">
                <a:tc>
                  <a:txBody>
                    <a:bodyPr/>
                    <a:lstStyle/>
                    <a:p>
                      <a:pPr algn="ctr"/>
                      <a:r>
                        <a:rPr lang="en-NL" b="0" dirty="0">
                          <a:solidFill>
                            <a:schemeClr val="tx1"/>
                          </a:solidFill>
                        </a:rPr>
                        <a:t>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2868475"/>
                  </a:ext>
                </a:extLst>
              </a:tr>
              <a:tr h="431017">
                <a:tc>
                  <a:txBody>
                    <a:bodyPr/>
                    <a:lstStyle/>
                    <a:p>
                      <a:pPr algn="ctr"/>
                      <a:r>
                        <a:rPr lang="en-NL" b="0" dirty="0">
                          <a:solidFill>
                            <a:schemeClr val="tx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NL" b="0" dirty="0">
                          <a:solidFill>
                            <a:schemeClr val="tx1"/>
                          </a:solidFill>
                        </a:rPr>
                        <a:t>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3866191"/>
                  </a:ext>
                </a:extLst>
              </a:tr>
            </a:tbl>
          </a:graphicData>
        </a:graphic>
      </p:graphicFrame>
      <p:cxnSp>
        <p:nvCxnSpPr>
          <p:cNvPr id="18" name="Straight Connector 17">
            <a:extLst>
              <a:ext uri="{FF2B5EF4-FFF2-40B4-BE49-F238E27FC236}">
                <a16:creationId xmlns:a16="http://schemas.microsoft.com/office/drawing/2014/main" id="{F105A91D-58C4-F240-A783-8ABD3AAFA9D3}"/>
              </a:ext>
            </a:extLst>
          </p:cNvPr>
          <p:cNvCxnSpPr>
            <a:cxnSpLocks/>
          </p:cNvCxnSpPr>
          <p:nvPr/>
        </p:nvCxnSpPr>
        <p:spPr>
          <a:xfrm flipH="1">
            <a:off x="6758086" y="4255146"/>
            <a:ext cx="30826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20C4542-912C-1343-9D65-8F8E66254B0E}"/>
              </a:ext>
            </a:extLst>
          </p:cNvPr>
          <p:cNvCxnSpPr>
            <a:cxnSpLocks/>
          </p:cNvCxnSpPr>
          <p:nvPr/>
        </p:nvCxnSpPr>
        <p:spPr>
          <a:xfrm flipH="1">
            <a:off x="6758085" y="4418731"/>
            <a:ext cx="308263" cy="0"/>
          </a:xfrm>
          <a:prstGeom prst="line">
            <a:avLst/>
          </a:prstGeom>
          <a:ln w="25400"/>
        </p:spPr>
        <p:style>
          <a:lnRef idx="1">
            <a:schemeClr val="dk1"/>
          </a:lnRef>
          <a:fillRef idx="0">
            <a:schemeClr val="dk1"/>
          </a:fillRef>
          <a:effectRef idx="0">
            <a:schemeClr val="dk1"/>
          </a:effectRef>
          <a:fontRef idx="minor">
            <a:schemeClr val="tx1"/>
          </a:fontRef>
        </p:style>
      </p:cxnSp>
      <p:sp>
        <p:nvSpPr>
          <p:cNvPr id="21" name="Content Placeholder 2">
            <a:extLst>
              <a:ext uri="{FF2B5EF4-FFF2-40B4-BE49-F238E27FC236}">
                <a16:creationId xmlns:a16="http://schemas.microsoft.com/office/drawing/2014/main" id="{8D8296F0-1BBD-FF4C-9B33-B2DA0B9FA081}"/>
              </a:ext>
            </a:extLst>
          </p:cNvPr>
          <p:cNvSpPr txBox="1">
            <a:spLocks/>
          </p:cNvSpPr>
          <p:nvPr/>
        </p:nvSpPr>
        <p:spPr>
          <a:xfrm>
            <a:off x="10433437" y="4001294"/>
            <a:ext cx="4223421" cy="660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63C"/>
                </a:solidFill>
                <a:latin typeface="Museo Sans 500"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63C"/>
                </a:solidFill>
                <a:latin typeface="Museo Sans 500"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63C"/>
                </a:solidFill>
                <a:latin typeface="Museo Sans 500"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L" dirty="0"/>
              <a:t>558</a:t>
            </a:r>
          </a:p>
        </p:txBody>
      </p:sp>
      <p:cxnSp>
        <p:nvCxnSpPr>
          <p:cNvPr id="23" name="Straight Arrow Connector 22">
            <a:extLst>
              <a:ext uri="{FF2B5EF4-FFF2-40B4-BE49-F238E27FC236}">
                <a16:creationId xmlns:a16="http://schemas.microsoft.com/office/drawing/2014/main" id="{90E23413-DA61-3649-ACAD-7D27888CF3DD}"/>
              </a:ext>
            </a:extLst>
          </p:cNvPr>
          <p:cNvCxnSpPr/>
          <p:nvPr/>
        </p:nvCxnSpPr>
        <p:spPr>
          <a:xfrm>
            <a:off x="9642764" y="4255146"/>
            <a:ext cx="5667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2C934849-636A-2C4C-B9AD-44232FA3FCF9}"/>
              </a:ext>
            </a:extLst>
          </p:cNvPr>
          <p:cNvSpPr txBox="1">
            <a:spLocks/>
          </p:cNvSpPr>
          <p:nvPr/>
        </p:nvSpPr>
        <p:spPr>
          <a:xfrm>
            <a:off x="1765564" y="3178659"/>
            <a:ext cx="1569029" cy="31172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63C"/>
                </a:solidFill>
                <a:latin typeface="Museo Sans 500"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63C"/>
                </a:solidFill>
                <a:latin typeface="Museo Sans 500"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63C"/>
                </a:solidFill>
                <a:latin typeface="Museo Sans 500"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I</a:t>
            </a:r>
            <a:r>
              <a:rPr lang="en-NL" dirty="0"/>
              <a:t>mage to classify</a:t>
            </a:r>
          </a:p>
        </p:txBody>
      </p:sp>
      <p:sp>
        <p:nvSpPr>
          <p:cNvPr id="25" name="Content Placeholder 2">
            <a:extLst>
              <a:ext uri="{FF2B5EF4-FFF2-40B4-BE49-F238E27FC236}">
                <a16:creationId xmlns:a16="http://schemas.microsoft.com/office/drawing/2014/main" id="{4E0CC80A-CF94-5445-9951-8C50BAB5D364}"/>
              </a:ext>
            </a:extLst>
          </p:cNvPr>
          <p:cNvSpPr txBox="1">
            <a:spLocks/>
          </p:cNvSpPr>
          <p:nvPr/>
        </p:nvSpPr>
        <p:spPr>
          <a:xfrm>
            <a:off x="4333944" y="3178659"/>
            <a:ext cx="1889681" cy="31172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63C"/>
                </a:solidFill>
                <a:latin typeface="Museo Sans 500"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63C"/>
                </a:solidFill>
                <a:latin typeface="Museo Sans 500"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63C"/>
                </a:solidFill>
                <a:latin typeface="Museo Sans 500"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I</a:t>
            </a:r>
            <a:r>
              <a:rPr lang="en-NL" dirty="0"/>
              <a:t>mage to in trainset</a:t>
            </a:r>
          </a:p>
        </p:txBody>
      </p:sp>
      <p:sp>
        <p:nvSpPr>
          <p:cNvPr id="26" name="Content Placeholder 2">
            <a:extLst>
              <a:ext uri="{FF2B5EF4-FFF2-40B4-BE49-F238E27FC236}">
                <a16:creationId xmlns:a16="http://schemas.microsoft.com/office/drawing/2014/main" id="{92B8451C-B6C2-FB47-9162-F6663A1E04C8}"/>
              </a:ext>
            </a:extLst>
          </p:cNvPr>
          <p:cNvSpPr txBox="1">
            <a:spLocks/>
          </p:cNvSpPr>
          <p:nvPr/>
        </p:nvSpPr>
        <p:spPr>
          <a:xfrm>
            <a:off x="7551817" y="3196104"/>
            <a:ext cx="1889681" cy="31172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63C"/>
                </a:solidFill>
                <a:latin typeface="Museo Sans 500"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63C"/>
                </a:solidFill>
                <a:latin typeface="Museo Sans 500"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63C"/>
                </a:solidFill>
                <a:latin typeface="Museo Sans 500"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Pixel-wise differences</a:t>
            </a:r>
            <a:endParaRPr lang="en-NL" dirty="0"/>
          </a:p>
        </p:txBody>
      </p:sp>
      <p:sp>
        <p:nvSpPr>
          <p:cNvPr id="27" name="Content Placeholder 2">
            <a:extLst>
              <a:ext uri="{FF2B5EF4-FFF2-40B4-BE49-F238E27FC236}">
                <a16:creationId xmlns:a16="http://schemas.microsoft.com/office/drawing/2014/main" id="{72E56428-E964-5540-BFC0-9ADDA9CD2E65}"/>
              </a:ext>
            </a:extLst>
          </p:cNvPr>
          <p:cNvSpPr txBox="1">
            <a:spLocks/>
          </p:cNvSpPr>
          <p:nvPr/>
        </p:nvSpPr>
        <p:spPr>
          <a:xfrm>
            <a:off x="10365398" y="3168082"/>
            <a:ext cx="1200950" cy="311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63C"/>
                </a:solidFill>
                <a:latin typeface="Museo Sans 500"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63C"/>
                </a:solidFill>
                <a:latin typeface="Museo Sans 500"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63C"/>
                </a:solidFill>
                <a:latin typeface="Museo Sans 500"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500" dirty="0"/>
              <a:t>Distance</a:t>
            </a:r>
            <a:endParaRPr lang="en-NL" sz="1500" dirty="0"/>
          </a:p>
        </p:txBody>
      </p:sp>
      <p:pic>
        <p:nvPicPr>
          <p:cNvPr id="28" name="Picture 27" descr="A dog with its mouth open&#10;&#10;Description automatically generated with medium confidence">
            <a:extLst>
              <a:ext uri="{FF2B5EF4-FFF2-40B4-BE49-F238E27FC236}">
                <a16:creationId xmlns:a16="http://schemas.microsoft.com/office/drawing/2014/main" id="{C0387AD8-C2E1-6A45-9438-4BB7796C5260}"/>
              </a:ext>
            </a:extLst>
          </p:cNvPr>
          <p:cNvPicPr>
            <a:picLocks noChangeAspect="1"/>
          </p:cNvPicPr>
          <p:nvPr/>
        </p:nvPicPr>
        <p:blipFill rotWithShape="1">
          <a:blip r:embed="rId3">
            <a:extLst>
              <a:ext uri="{28A0092B-C50C-407E-A947-70E740481C1C}">
                <a14:useLocalDpi xmlns:a14="http://schemas.microsoft.com/office/drawing/2010/main" val="0"/>
              </a:ext>
            </a:extLst>
          </a:blip>
          <a:srcRect l="19287"/>
          <a:stretch/>
        </p:blipFill>
        <p:spPr>
          <a:xfrm>
            <a:off x="2107806" y="5435240"/>
            <a:ext cx="884544" cy="1134772"/>
          </a:xfrm>
          <a:prstGeom prst="rect">
            <a:avLst/>
          </a:prstGeom>
        </p:spPr>
      </p:pic>
      <p:pic>
        <p:nvPicPr>
          <p:cNvPr id="30" name="Picture 29" descr="A cat sitting on a rug&#10;&#10;Description automatically generated with low confidence">
            <a:extLst>
              <a:ext uri="{FF2B5EF4-FFF2-40B4-BE49-F238E27FC236}">
                <a16:creationId xmlns:a16="http://schemas.microsoft.com/office/drawing/2014/main" id="{DF8DE713-13E6-024D-8507-275F0F863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745" y="5389452"/>
            <a:ext cx="1093397" cy="1281508"/>
          </a:xfrm>
          <a:prstGeom prst="rect">
            <a:avLst/>
          </a:prstGeom>
        </p:spPr>
      </p:pic>
    </p:spTree>
    <p:extLst>
      <p:ext uri="{BB962C8B-B14F-4D97-AF65-F5344CB8AC3E}">
        <p14:creationId xmlns:p14="http://schemas.microsoft.com/office/powerpoint/2010/main" val="3569325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Approach: Feature Engineering</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r>
              <a:rPr lang="en-US" sz="2000" b="1" dirty="0"/>
              <a:t>Edges and curves in images</a:t>
            </a:r>
          </a:p>
          <a:p>
            <a:r>
              <a:rPr lang="en-US" sz="2000" dirty="0"/>
              <a:t>Color histogram</a:t>
            </a:r>
          </a:p>
          <a:p>
            <a:r>
              <a:rPr lang="en-US" sz="2000" dirty="0"/>
              <a:t>Histogram of oriented gradients</a:t>
            </a:r>
            <a:endParaRPr lang="en-NL" sz="2000" dirty="0"/>
          </a:p>
          <a:p>
            <a:endParaRPr lang="en-NL" dirty="0"/>
          </a:p>
          <a:p>
            <a:pPr lvl="2"/>
            <a:endParaRPr lang="en-NL" dirty="0"/>
          </a:p>
        </p:txBody>
      </p:sp>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pic>
        <p:nvPicPr>
          <p:cNvPr id="6" name="Picture 5" descr="A person wearing a hat&#10;&#10;Description automatically generated with medium confidence">
            <a:extLst>
              <a:ext uri="{FF2B5EF4-FFF2-40B4-BE49-F238E27FC236}">
                <a16:creationId xmlns:a16="http://schemas.microsoft.com/office/drawing/2014/main" id="{52AE9230-E1FE-774D-B1B3-DF43EAC59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21" y="3450722"/>
            <a:ext cx="6754090" cy="3253416"/>
          </a:xfrm>
          <a:prstGeom prst="rect">
            <a:avLst/>
          </a:prstGeom>
        </p:spPr>
      </p:pic>
      <p:graphicFrame>
        <p:nvGraphicFramePr>
          <p:cNvPr id="7" name="Table 5">
            <a:extLst>
              <a:ext uri="{FF2B5EF4-FFF2-40B4-BE49-F238E27FC236}">
                <a16:creationId xmlns:a16="http://schemas.microsoft.com/office/drawing/2014/main" id="{4DBCBF1B-4A25-CA46-A6ED-FA2807637F1E}"/>
              </a:ext>
            </a:extLst>
          </p:cNvPr>
          <p:cNvGraphicFramePr>
            <a:graphicFrameLocks noGrp="1"/>
          </p:cNvGraphicFramePr>
          <p:nvPr>
            <p:extLst>
              <p:ext uri="{D42A27DB-BD31-4B8C-83A1-F6EECF244321}">
                <p14:modId xmlns:p14="http://schemas.microsoft.com/office/powerpoint/2010/main" val="3566727248"/>
              </p:ext>
            </p:extLst>
          </p:nvPr>
        </p:nvGraphicFramePr>
        <p:xfrm>
          <a:off x="8026401" y="4484921"/>
          <a:ext cx="3788225" cy="365760"/>
        </p:xfrm>
        <a:graphic>
          <a:graphicData uri="http://schemas.openxmlformats.org/drawingml/2006/table">
            <a:tbl>
              <a:tblPr firstRow="1" bandRow="1">
                <a:tableStyleId>{5940675A-B579-460E-94D1-54222C63F5DA}</a:tableStyleId>
              </a:tblPr>
              <a:tblGrid>
                <a:gridCol w="541175">
                  <a:extLst>
                    <a:ext uri="{9D8B030D-6E8A-4147-A177-3AD203B41FA5}">
                      <a16:colId xmlns:a16="http://schemas.microsoft.com/office/drawing/2014/main" val="1043043372"/>
                    </a:ext>
                  </a:extLst>
                </a:gridCol>
                <a:gridCol w="541175">
                  <a:extLst>
                    <a:ext uri="{9D8B030D-6E8A-4147-A177-3AD203B41FA5}">
                      <a16:colId xmlns:a16="http://schemas.microsoft.com/office/drawing/2014/main" val="3459358532"/>
                    </a:ext>
                  </a:extLst>
                </a:gridCol>
                <a:gridCol w="541175">
                  <a:extLst>
                    <a:ext uri="{9D8B030D-6E8A-4147-A177-3AD203B41FA5}">
                      <a16:colId xmlns:a16="http://schemas.microsoft.com/office/drawing/2014/main" val="873865220"/>
                    </a:ext>
                  </a:extLst>
                </a:gridCol>
                <a:gridCol w="541175">
                  <a:extLst>
                    <a:ext uri="{9D8B030D-6E8A-4147-A177-3AD203B41FA5}">
                      <a16:colId xmlns:a16="http://schemas.microsoft.com/office/drawing/2014/main" val="1335472084"/>
                    </a:ext>
                  </a:extLst>
                </a:gridCol>
                <a:gridCol w="541175">
                  <a:extLst>
                    <a:ext uri="{9D8B030D-6E8A-4147-A177-3AD203B41FA5}">
                      <a16:colId xmlns:a16="http://schemas.microsoft.com/office/drawing/2014/main" val="3769364910"/>
                    </a:ext>
                  </a:extLst>
                </a:gridCol>
                <a:gridCol w="541175">
                  <a:extLst>
                    <a:ext uri="{9D8B030D-6E8A-4147-A177-3AD203B41FA5}">
                      <a16:colId xmlns:a16="http://schemas.microsoft.com/office/drawing/2014/main" val="333241734"/>
                    </a:ext>
                  </a:extLst>
                </a:gridCol>
                <a:gridCol w="541175">
                  <a:extLst>
                    <a:ext uri="{9D8B030D-6E8A-4147-A177-3AD203B41FA5}">
                      <a16:colId xmlns:a16="http://schemas.microsoft.com/office/drawing/2014/main" val="2637973042"/>
                    </a:ext>
                  </a:extLst>
                </a:gridCol>
              </a:tblGrid>
              <a:tr h="0">
                <a:tc>
                  <a:txBody>
                    <a:bodyPr/>
                    <a:lstStyle/>
                    <a:p>
                      <a:pPr algn="ctr"/>
                      <a:r>
                        <a:rPr lang="en-NL" dirty="0"/>
                        <a:t>1</a:t>
                      </a:r>
                    </a:p>
                  </a:txBody>
                  <a:tcPr/>
                </a:tc>
                <a:tc>
                  <a:txBody>
                    <a:bodyPr/>
                    <a:lstStyle/>
                    <a:p>
                      <a:pPr algn="ctr"/>
                      <a:r>
                        <a:rPr lang="en-NL" dirty="0"/>
                        <a:t>0</a:t>
                      </a:r>
                    </a:p>
                  </a:txBody>
                  <a:tcPr/>
                </a:tc>
                <a:tc>
                  <a:txBody>
                    <a:bodyPr/>
                    <a:lstStyle/>
                    <a:p>
                      <a:pPr algn="ctr"/>
                      <a:r>
                        <a:rPr lang="en-NL" dirty="0"/>
                        <a:t>0</a:t>
                      </a:r>
                    </a:p>
                  </a:txBody>
                  <a:tcPr/>
                </a:tc>
                <a:tc>
                  <a:txBody>
                    <a:bodyPr/>
                    <a:lstStyle/>
                    <a:p>
                      <a:pPr algn="ctr"/>
                      <a:r>
                        <a:rPr lang="en-NL" dirty="0"/>
                        <a:t>…</a:t>
                      </a:r>
                    </a:p>
                  </a:txBody>
                  <a:tcPr/>
                </a:tc>
                <a:tc>
                  <a:txBody>
                    <a:bodyPr/>
                    <a:lstStyle/>
                    <a:p>
                      <a:pPr algn="ctr"/>
                      <a:r>
                        <a:rPr lang="en-NL" dirty="0"/>
                        <a:t>1</a:t>
                      </a:r>
                    </a:p>
                  </a:txBody>
                  <a:tcPr/>
                </a:tc>
                <a:tc>
                  <a:txBody>
                    <a:bodyPr/>
                    <a:lstStyle/>
                    <a:p>
                      <a:pPr algn="ctr"/>
                      <a:r>
                        <a:rPr lang="en-NL" dirty="0"/>
                        <a:t>0</a:t>
                      </a:r>
                    </a:p>
                  </a:txBody>
                  <a:tcPr/>
                </a:tc>
                <a:tc>
                  <a:txBody>
                    <a:bodyPr/>
                    <a:lstStyle/>
                    <a:p>
                      <a:pPr algn="ctr"/>
                      <a:r>
                        <a:rPr lang="en-NL" dirty="0"/>
                        <a:t>0</a:t>
                      </a:r>
                    </a:p>
                  </a:txBody>
                  <a:tcPr/>
                </a:tc>
                <a:extLst>
                  <a:ext uri="{0D108BD9-81ED-4DB2-BD59-A6C34878D82A}">
                    <a16:rowId xmlns:a16="http://schemas.microsoft.com/office/drawing/2014/main" val="3796661076"/>
                  </a:ext>
                </a:extLst>
              </a:tr>
            </a:tbl>
          </a:graphicData>
        </a:graphic>
      </p:graphicFrame>
      <p:sp>
        <p:nvSpPr>
          <p:cNvPr id="5" name="TextBox 4">
            <a:extLst>
              <a:ext uri="{FF2B5EF4-FFF2-40B4-BE49-F238E27FC236}">
                <a16:creationId xmlns:a16="http://schemas.microsoft.com/office/drawing/2014/main" id="{A3EAF692-8A71-8340-A3C1-10B7FA371E42}"/>
              </a:ext>
            </a:extLst>
          </p:cNvPr>
          <p:cNvSpPr txBox="1"/>
          <p:nvPr/>
        </p:nvSpPr>
        <p:spPr>
          <a:xfrm>
            <a:off x="8186057" y="3863455"/>
            <a:ext cx="523798" cy="369332"/>
          </a:xfrm>
          <a:prstGeom prst="rect">
            <a:avLst/>
          </a:prstGeom>
          <a:noFill/>
        </p:spPr>
        <p:txBody>
          <a:bodyPr wrap="none" rtlCol="0">
            <a:spAutoFit/>
          </a:bodyPr>
          <a:lstStyle/>
          <a:p>
            <a:r>
              <a:rPr lang="en-NL" dirty="0"/>
              <a:t>E.g.</a:t>
            </a:r>
          </a:p>
        </p:txBody>
      </p:sp>
    </p:spTree>
    <p:extLst>
      <p:ext uri="{BB962C8B-B14F-4D97-AF65-F5344CB8AC3E}">
        <p14:creationId xmlns:p14="http://schemas.microsoft.com/office/powerpoint/2010/main" val="25431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Approach: Feature Engineering</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r>
              <a:rPr lang="en-US" sz="2000" dirty="0"/>
              <a:t>Edges and curves in images</a:t>
            </a:r>
          </a:p>
          <a:p>
            <a:r>
              <a:rPr lang="en-US" sz="2000" b="1" dirty="0"/>
              <a:t>Color histogram</a:t>
            </a:r>
          </a:p>
          <a:p>
            <a:r>
              <a:rPr lang="en-US" sz="2000" dirty="0"/>
              <a:t>Histogram of oriented gradients</a:t>
            </a:r>
            <a:endParaRPr lang="en-NL" sz="2000" dirty="0"/>
          </a:p>
          <a:p>
            <a:endParaRPr lang="en-NL" dirty="0"/>
          </a:p>
          <a:p>
            <a:pPr lvl="2"/>
            <a:endParaRPr lang="en-NL" dirty="0"/>
          </a:p>
        </p:txBody>
      </p:sp>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pic>
        <p:nvPicPr>
          <p:cNvPr id="7" name="Picture 6" descr="Chart, box and whisker chart&#10;&#10;Description automatically generated">
            <a:extLst>
              <a:ext uri="{FF2B5EF4-FFF2-40B4-BE49-F238E27FC236}">
                <a16:creationId xmlns:a16="http://schemas.microsoft.com/office/drawing/2014/main" id="{8272FDB1-5201-BF4F-953B-EA8EDB233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716" y="3605423"/>
            <a:ext cx="7086023" cy="3109413"/>
          </a:xfrm>
          <a:prstGeom prst="rect">
            <a:avLst/>
          </a:prstGeom>
        </p:spPr>
      </p:pic>
      <p:pic>
        <p:nvPicPr>
          <p:cNvPr id="8" name="Picture 7" descr="A dog in a field of red flowers&#10;&#10;Description automatically generated with medium confidence">
            <a:extLst>
              <a:ext uri="{FF2B5EF4-FFF2-40B4-BE49-F238E27FC236}">
                <a16:creationId xmlns:a16="http://schemas.microsoft.com/office/drawing/2014/main" id="{F14086E1-E1EA-1647-BD43-DEF194773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719" y="3678382"/>
            <a:ext cx="2289464" cy="1792230"/>
          </a:xfrm>
          <a:prstGeom prst="rect">
            <a:avLst/>
          </a:prstGeom>
        </p:spPr>
      </p:pic>
    </p:spTree>
    <p:extLst>
      <p:ext uri="{BB962C8B-B14F-4D97-AF65-F5344CB8AC3E}">
        <p14:creationId xmlns:p14="http://schemas.microsoft.com/office/powerpoint/2010/main" val="859579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Approach: Feature Engineering</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r>
              <a:rPr lang="en-US" sz="2000" dirty="0"/>
              <a:t>Edges and curves in images</a:t>
            </a:r>
          </a:p>
          <a:p>
            <a:r>
              <a:rPr lang="en-US" sz="2000" dirty="0"/>
              <a:t>Color histogram</a:t>
            </a:r>
          </a:p>
          <a:p>
            <a:r>
              <a:rPr lang="en-US" sz="2000" b="1" dirty="0"/>
              <a:t>Histogram of oriented gradients</a:t>
            </a:r>
            <a:endParaRPr lang="en-NL" sz="2000" b="1" dirty="0"/>
          </a:p>
          <a:p>
            <a:endParaRPr lang="en-NL" dirty="0"/>
          </a:p>
          <a:p>
            <a:pPr lvl="2"/>
            <a:endParaRPr lang="en-NL" dirty="0"/>
          </a:p>
        </p:txBody>
      </p:sp>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pic>
        <p:nvPicPr>
          <p:cNvPr id="1026" name="Picture 2" descr="Histogram of oriented gradients descriptor. (a) The histogram of... |  Download Scientific Diagram">
            <a:extLst>
              <a:ext uri="{FF2B5EF4-FFF2-40B4-BE49-F238E27FC236}">
                <a16:creationId xmlns:a16="http://schemas.microsoft.com/office/drawing/2014/main" id="{BA1D1BBB-71A7-5848-8077-1CCB74ADE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16037"/>
            <a:ext cx="4634266" cy="3598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G calculation a) gradients in a cell, b) histogram of gradients. |  Download Scientific Diagram">
            <a:extLst>
              <a:ext uri="{FF2B5EF4-FFF2-40B4-BE49-F238E27FC236}">
                <a16:creationId xmlns:a16="http://schemas.microsoft.com/office/drawing/2014/main" id="{F4432E07-417C-D042-9812-8820DE387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643" y="4001294"/>
            <a:ext cx="6197600" cy="2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13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93BBE-FAFD-A648-89C0-61FE7FE4BE13}"/>
              </a:ext>
            </a:extLst>
          </p:cNvPr>
          <p:cNvSpPr>
            <a:spLocks noGrp="1"/>
          </p:cNvSpPr>
          <p:nvPr>
            <p:ph type="title"/>
          </p:nvPr>
        </p:nvSpPr>
        <p:spPr/>
        <p:txBody>
          <a:bodyPr/>
          <a:lstStyle/>
          <a:p>
            <a:r>
              <a:rPr lang="en-NL" dirty="0"/>
              <a:t>Classification</a:t>
            </a:r>
          </a:p>
        </p:txBody>
      </p:sp>
      <p:sp>
        <p:nvSpPr>
          <p:cNvPr id="3" name="Content Placeholder 2">
            <a:extLst>
              <a:ext uri="{FF2B5EF4-FFF2-40B4-BE49-F238E27FC236}">
                <a16:creationId xmlns:a16="http://schemas.microsoft.com/office/drawing/2014/main" id="{55A01CCA-1768-E543-A153-760B1AD3C2D8}"/>
              </a:ext>
            </a:extLst>
          </p:cNvPr>
          <p:cNvSpPr>
            <a:spLocks noGrp="1"/>
          </p:cNvSpPr>
          <p:nvPr>
            <p:ph idx="1"/>
          </p:nvPr>
        </p:nvSpPr>
        <p:spPr>
          <a:xfrm>
            <a:off x="838200" y="1477283"/>
            <a:ext cx="10515600" cy="4351338"/>
          </a:xfrm>
        </p:spPr>
        <p:txBody>
          <a:bodyPr/>
          <a:lstStyle/>
          <a:p>
            <a:pPr marL="0" indent="0">
              <a:buNone/>
            </a:pPr>
            <a:r>
              <a:rPr lang="en-NL" dirty="0"/>
              <a:t>After extracting features from the image, we can then create a feature vector and train a classification algorithm, e.g. SVM.</a:t>
            </a:r>
          </a:p>
          <a:p>
            <a:pPr marL="0" indent="0">
              <a:buNone/>
            </a:pPr>
            <a:endParaRPr lang="en-NL" dirty="0"/>
          </a:p>
        </p:txBody>
      </p:sp>
      <p:pic>
        <p:nvPicPr>
          <p:cNvPr id="5" name="Picture 4">
            <a:extLst>
              <a:ext uri="{FF2B5EF4-FFF2-40B4-BE49-F238E27FC236}">
                <a16:creationId xmlns:a16="http://schemas.microsoft.com/office/drawing/2014/main" id="{616EB4BA-0DAE-8C4D-8BE8-FDE2A984F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485" y="3359619"/>
            <a:ext cx="7663543" cy="3133256"/>
          </a:xfrm>
          <a:prstGeom prst="rect">
            <a:avLst/>
          </a:prstGeom>
        </p:spPr>
      </p:pic>
    </p:spTree>
    <p:extLst>
      <p:ext uri="{BB962C8B-B14F-4D97-AF65-F5344CB8AC3E}">
        <p14:creationId xmlns:p14="http://schemas.microsoft.com/office/powerpoint/2010/main" val="45322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p:txBody>
          <a:bodyPr/>
          <a:lstStyle/>
          <a:p>
            <a:r>
              <a:rPr lang="en-US" dirty="0"/>
              <a:t>Image recognition and neural networks</a:t>
            </a:r>
          </a:p>
        </p:txBody>
      </p:sp>
    </p:spTree>
    <p:extLst>
      <p:ext uri="{BB962C8B-B14F-4D97-AF65-F5344CB8AC3E}">
        <p14:creationId xmlns:p14="http://schemas.microsoft.com/office/powerpoint/2010/main" val="1364153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Deep Neural Network</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pPr marL="0" indent="0">
              <a:buNone/>
            </a:pPr>
            <a:endParaRPr lang="en-NL" dirty="0"/>
          </a:p>
          <a:p>
            <a:pPr marL="0" indent="0">
              <a:buNone/>
            </a:pPr>
            <a:r>
              <a:rPr lang="en-NL" b="1" dirty="0"/>
              <a:t>Pros</a:t>
            </a:r>
          </a:p>
          <a:p>
            <a:r>
              <a:rPr lang="en-NL" dirty="0"/>
              <a:t>No more feature engineering! </a:t>
            </a:r>
          </a:p>
          <a:p>
            <a:endParaRPr lang="en-NL" dirty="0"/>
          </a:p>
          <a:p>
            <a:pPr marL="0" indent="0">
              <a:buNone/>
            </a:pPr>
            <a:r>
              <a:rPr lang="en-NL" b="1" dirty="0"/>
              <a:t>Cons</a:t>
            </a:r>
          </a:p>
          <a:p>
            <a:r>
              <a:rPr lang="en-NL" dirty="0"/>
              <a:t>Curse of dimensionality</a:t>
            </a:r>
          </a:p>
          <a:p>
            <a:r>
              <a:rPr lang="en-NL" dirty="0"/>
              <a:t>Loss of spatial information</a:t>
            </a:r>
          </a:p>
          <a:p>
            <a:endParaRPr lang="en-NL" dirty="0"/>
          </a:p>
          <a:p>
            <a:endParaRPr lang="en-NL" dirty="0"/>
          </a:p>
        </p:txBody>
      </p:sp>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pic>
        <p:nvPicPr>
          <p:cNvPr id="6" name="Picture 5">
            <a:extLst>
              <a:ext uri="{FF2B5EF4-FFF2-40B4-BE49-F238E27FC236}">
                <a16:creationId xmlns:a16="http://schemas.microsoft.com/office/drawing/2014/main" id="{DF381768-05F3-A846-A473-8ACBCF0AAA53}"/>
              </a:ext>
            </a:extLst>
          </p:cNvPr>
          <p:cNvPicPr>
            <a:picLocks noChangeAspect="1"/>
          </p:cNvPicPr>
          <p:nvPr/>
        </p:nvPicPr>
        <p:blipFill>
          <a:blip r:embed="rId3"/>
          <a:stretch>
            <a:fillRect/>
          </a:stretch>
        </p:blipFill>
        <p:spPr>
          <a:xfrm>
            <a:off x="5957452" y="2324331"/>
            <a:ext cx="6234548" cy="3058160"/>
          </a:xfrm>
          <a:prstGeom prst="rect">
            <a:avLst/>
          </a:prstGeom>
        </p:spPr>
      </p:pic>
    </p:spTree>
    <p:extLst>
      <p:ext uri="{BB962C8B-B14F-4D97-AF65-F5344CB8AC3E}">
        <p14:creationId xmlns:p14="http://schemas.microsoft.com/office/powerpoint/2010/main" val="984416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EA51-DDA3-DB4D-AD88-1C4DC4522DFF}"/>
              </a:ext>
            </a:extLst>
          </p:cNvPr>
          <p:cNvSpPr>
            <a:spLocks noGrp="1"/>
          </p:cNvSpPr>
          <p:nvPr>
            <p:ph type="title"/>
          </p:nvPr>
        </p:nvSpPr>
        <p:spPr/>
        <p:txBody>
          <a:bodyPr/>
          <a:lstStyle/>
          <a:p>
            <a:r>
              <a:rPr lang="en-NL" dirty="0"/>
              <a:t>Image recognition</a:t>
            </a:r>
          </a:p>
        </p:txBody>
      </p:sp>
      <p:sp>
        <p:nvSpPr>
          <p:cNvPr id="3" name="Content Placeholder 2">
            <a:extLst>
              <a:ext uri="{FF2B5EF4-FFF2-40B4-BE49-F238E27FC236}">
                <a16:creationId xmlns:a16="http://schemas.microsoft.com/office/drawing/2014/main" id="{C52ED493-BC8A-8540-AA3E-183198ACFE1B}"/>
              </a:ext>
            </a:extLst>
          </p:cNvPr>
          <p:cNvSpPr>
            <a:spLocks noGrp="1"/>
          </p:cNvSpPr>
          <p:nvPr>
            <p:ph idx="1"/>
          </p:nvPr>
        </p:nvSpPr>
        <p:spPr/>
        <p:txBody>
          <a:bodyPr>
            <a:normAutofit/>
          </a:bodyPr>
          <a:lstStyle/>
          <a:p>
            <a:pPr marL="0" indent="0">
              <a:buNone/>
            </a:pPr>
            <a:r>
              <a:rPr lang="en-NL" b="1" dirty="0">
                <a:solidFill>
                  <a:srgbClr val="59AED8"/>
                </a:solidFill>
              </a:rPr>
              <a:t>Goal: </a:t>
            </a:r>
            <a:r>
              <a:rPr lang="en-NL" dirty="0"/>
              <a:t>Understand the challenges associated with image recognition and how to perform convolutions.</a:t>
            </a:r>
            <a:endParaRPr lang="en-NL" b="1" dirty="0"/>
          </a:p>
          <a:p>
            <a:pPr marL="0" indent="0">
              <a:buNone/>
            </a:pPr>
            <a:endParaRPr lang="en-NL" b="1" dirty="0"/>
          </a:p>
          <a:p>
            <a:pPr marL="0" indent="0">
              <a:buNone/>
            </a:pPr>
            <a:r>
              <a:rPr lang="en-NL" b="1" dirty="0">
                <a:solidFill>
                  <a:srgbClr val="59AED8"/>
                </a:solidFill>
              </a:rPr>
              <a:t>Program:</a:t>
            </a:r>
            <a:endParaRPr lang="en-NL" dirty="0">
              <a:solidFill>
                <a:srgbClr val="59AED8"/>
              </a:solidFill>
            </a:endParaRPr>
          </a:p>
          <a:p>
            <a:pPr lvl="1"/>
            <a:r>
              <a:rPr lang="en-NL" dirty="0"/>
              <a:t>Challenges in image recognition</a:t>
            </a:r>
          </a:p>
          <a:p>
            <a:pPr lvl="1"/>
            <a:r>
              <a:rPr lang="en-NL" dirty="0"/>
              <a:t>History of image recognition</a:t>
            </a:r>
          </a:p>
          <a:p>
            <a:pPr lvl="1"/>
            <a:r>
              <a:rPr lang="en-NL" dirty="0"/>
              <a:t>Image recognition and neural networks</a:t>
            </a:r>
          </a:p>
          <a:p>
            <a:pPr lvl="1"/>
            <a:r>
              <a:rPr lang="en-GB" dirty="0"/>
              <a:t>C</a:t>
            </a:r>
            <a:r>
              <a:rPr lang="en-NL" dirty="0"/>
              <a:t>onvolutions </a:t>
            </a:r>
            <a:r>
              <a:rPr lang="en-NL" i="1" dirty="0"/>
              <a:t>(w/ practical session)</a:t>
            </a:r>
          </a:p>
          <a:p>
            <a:pPr lvl="1"/>
            <a:r>
              <a:rPr lang="en-NL" dirty="0"/>
              <a:t>Convolutional Neural Network components</a:t>
            </a:r>
          </a:p>
        </p:txBody>
      </p:sp>
    </p:spTree>
    <p:extLst>
      <p:ext uri="{BB962C8B-B14F-4D97-AF65-F5344CB8AC3E}">
        <p14:creationId xmlns:p14="http://schemas.microsoft.com/office/powerpoint/2010/main" val="1209274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p:txBody>
          <a:bodyPr/>
          <a:lstStyle/>
          <a:p>
            <a:r>
              <a:rPr lang="en-NL" dirty="0"/>
              <a:t>The solution: convolutions</a:t>
            </a:r>
          </a:p>
        </p:txBody>
      </p:sp>
    </p:spTree>
    <p:extLst>
      <p:ext uri="{BB962C8B-B14F-4D97-AF65-F5344CB8AC3E}">
        <p14:creationId xmlns:p14="http://schemas.microsoft.com/office/powerpoint/2010/main" val="382752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What is a convolution? </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pPr marL="0" indent="0">
              <a:buNone/>
            </a:pPr>
            <a:r>
              <a:rPr lang="en-GB" b="1" dirty="0"/>
              <a:t>Convolution</a:t>
            </a:r>
            <a:r>
              <a:rPr lang="en-GB" dirty="0"/>
              <a:t>: operation on an input (e.g. image) that produces an output combing each pixel of an image with its local neighbours, weighted by a </a:t>
            </a:r>
            <a:r>
              <a:rPr lang="en-GB" i="1" dirty="0"/>
              <a:t>kernel</a:t>
            </a:r>
            <a:r>
              <a:rPr lang="en-GB" dirty="0"/>
              <a:t>. </a:t>
            </a:r>
            <a:endParaRPr lang="en-NL" dirty="0"/>
          </a:p>
        </p:txBody>
      </p:sp>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pic>
        <p:nvPicPr>
          <p:cNvPr id="12" name="Picture 11" descr="Chart&#10;&#10;Description automatically generated">
            <a:extLst>
              <a:ext uri="{FF2B5EF4-FFF2-40B4-BE49-F238E27FC236}">
                <a16:creationId xmlns:a16="http://schemas.microsoft.com/office/drawing/2014/main" id="{B35FA110-8002-5049-AB36-FB110D43F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750" y="3136900"/>
            <a:ext cx="7302500" cy="3175000"/>
          </a:xfrm>
          <a:prstGeom prst="rect">
            <a:avLst/>
          </a:prstGeom>
        </p:spPr>
      </p:pic>
    </p:spTree>
    <p:extLst>
      <p:ext uri="{BB962C8B-B14F-4D97-AF65-F5344CB8AC3E}">
        <p14:creationId xmlns:p14="http://schemas.microsoft.com/office/powerpoint/2010/main" val="3623581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9E0-5D74-5B4C-A615-A37F24511332}"/>
              </a:ext>
            </a:extLst>
          </p:cNvPr>
          <p:cNvSpPr>
            <a:spLocks noGrp="1"/>
          </p:cNvSpPr>
          <p:nvPr>
            <p:ph type="title"/>
          </p:nvPr>
        </p:nvSpPr>
        <p:spPr/>
        <p:txBody>
          <a:bodyPr/>
          <a:lstStyle/>
          <a:p>
            <a:r>
              <a:rPr lang="en-NL" dirty="0"/>
              <a:t>What is a convlution?</a:t>
            </a:r>
          </a:p>
        </p:txBody>
      </p:sp>
      <p:sp>
        <p:nvSpPr>
          <p:cNvPr id="3" name="Content Placeholder 2">
            <a:extLst>
              <a:ext uri="{FF2B5EF4-FFF2-40B4-BE49-F238E27FC236}">
                <a16:creationId xmlns:a16="http://schemas.microsoft.com/office/drawing/2014/main" id="{F8272AF8-2F98-EB4A-8BB7-4F28BEF6EA81}"/>
              </a:ext>
            </a:extLst>
          </p:cNvPr>
          <p:cNvSpPr>
            <a:spLocks noGrp="1"/>
          </p:cNvSpPr>
          <p:nvPr>
            <p:ph idx="1"/>
          </p:nvPr>
        </p:nvSpPr>
        <p:spPr/>
        <p:txBody>
          <a:bodyPr/>
          <a:lstStyle/>
          <a:p>
            <a:pPr marL="0" indent="0">
              <a:buNone/>
            </a:pPr>
            <a:r>
              <a:rPr lang="en-GB" dirty="0"/>
              <a:t>Intuitively, it can be seen as calculating the dot product between image patch I and the reverse of filter K.</a:t>
            </a:r>
            <a:endParaRPr lang="en-NL" dirty="0"/>
          </a:p>
        </p:txBody>
      </p:sp>
      <p:graphicFrame>
        <p:nvGraphicFramePr>
          <p:cNvPr id="4" name="Table 6">
            <a:extLst>
              <a:ext uri="{FF2B5EF4-FFF2-40B4-BE49-F238E27FC236}">
                <a16:creationId xmlns:a16="http://schemas.microsoft.com/office/drawing/2014/main" id="{3F71C25B-3198-4A48-B1F2-75BC4558DB7E}"/>
              </a:ext>
            </a:extLst>
          </p:cNvPr>
          <p:cNvGraphicFramePr>
            <a:graphicFrameLocks noGrp="1"/>
          </p:cNvGraphicFramePr>
          <p:nvPr>
            <p:extLst>
              <p:ext uri="{D42A27DB-BD31-4B8C-83A1-F6EECF244321}">
                <p14:modId xmlns:p14="http://schemas.microsoft.com/office/powerpoint/2010/main" val="1883190800"/>
              </p:ext>
            </p:extLst>
          </p:nvPr>
        </p:nvGraphicFramePr>
        <p:xfrm>
          <a:off x="1815412" y="3620423"/>
          <a:ext cx="1406235" cy="1123911"/>
        </p:xfrm>
        <a:graphic>
          <a:graphicData uri="http://schemas.openxmlformats.org/drawingml/2006/table">
            <a:tbl>
              <a:tblPr firstRow="1" bandRow="1">
                <a:tableStyleId>{5940675A-B579-460E-94D1-54222C63F5DA}</a:tableStyleId>
              </a:tblPr>
              <a:tblGrid>
                <a:gridCol w="468745">
                  <a:extLst>
                    <a:ext uri="{9D8B030D-6E8A-4147-A177-3AD203B41FA5}">
                      <a16:colId xmlns:a16="http://schemas.microsoft.com/office/drawing/2014/main" val="2573935783"/>
                    </a:ext>
                  </a:extLst>
                </a:gridCol>
                <a:gridCol w="468745">
                  <a:extLst>
                    <a:ext uri="{9D8B030D-6E8A-4147-A177-3AD203B41FA5}">
                      <a16:colId xmlns:a16="http://schemas.microsoft.com/office/drawing/2014/main" val="1357074788"/>
                    </a:ext>
                  </a:extLst>
                </a:gridCol>
                <a:gridCol w="468745">
                  <a:extLst>
                    <a:ext uri="{9D8B030D-6E8A-4147-A177-3AD203B41FA5}">
                      <a16:colId xmlns:a16="http://schemas.microsoft.com/office/drawing/2014/main" val="2956008100"/>
                    </a:ext>
                  </a:extLst>
                </a:gridCol>
              </a:tblGrid>
              <a:tr h="374637">
                <a:tc>
                  <a:txBody>
                    <a:bodyPr/>
                    <a:lstStyle/>
                    <a:p>
                      <a:pPr algn="ctr"/>
                      <a:r>
                        <a:rPr lang="en-NL" dirty="0"/>
                        <a:t>1</a:t>
                      </a:r>
                    </a:p>
                  </a:txBody>
                  <a:tcPr/>
                </a:tc>
                <a:tc>
                  <a:txBody>
                    <a:bodyPr/>
                    <a:lstStyle/>
                    <a:p>
                      <a:pPr algn="ctr"/>
                      <a:r>
                        <a:rPr lang="en-NL" dirty="0"/>
                        <a:t>1</a:t>
                      </a:r>
                    </a:p>
                  </a:txBody>
                  <a:tcPr/>
                </a:tc>
                <a:tc>
                  <a:txBody>
                    <a:bodyPr/>
                    <a:lstStyle/>
                    <a:p>
                      <a:pPr algn="ctr"/>
                      <a:r>
                        <a:rPr lang="en-NL" dirty="0"/>
                        <a:t>1</a:t>
                      </a:r>
                    </a:p>
                  </a:txBody>
                  <a:tcPr/>
                </a:tc>
                <a:extLst>
                  <a:ext uri="{0D108BD9-81ED-4DB2-BD59-A6C34878D82A}">
                    <a16:rowId xmlns:a16="http://schemas.microsoft.com/office/drawing/2014/main" val="2476278901"/>
                  </a:ext>
                </a:extLst>
              </a:tr>
              <a:tr h="374637">
                <a:tc>
                  <a:txBody>
                    <a:bodyPr/>
                    <a:lstStyle/>
                    <a:p>
                      <a:pPr algn="ctr"/>
                      <a:r>
                        <a:rPr lang="en-NL" dirty="0"/>
                        <a:t>0</a:t>
                      </a:r>
                    </a:p>
                  </a:txBody>
                  <a:tcPr/>
                </a:tc>
                <a:tc>
                  <a:txBody>
                    <a:bodyPr/>
                    <a:lstStyle/>
                    <a:p>
                      <a:pPr algn="ctr"/>
                      <a:r>
                        <a:rPr lang="en-NL" dirty="0"/>
                        <a:t>1</a:t>
                      </a:r>
                    </a:p>
                  </a:txBody>
                  <a:tcPr/>
                </a:tc>
                <a:tc>
                  <a:txBody>
                    <a:bodyPr/>
                    <a:lstStyle/>
                    <a:p>
                      <a:pPr algn="ctr"/>
                      <a:r>
                        <a:rPr lang="en-NL" dirty="0"/>
                        <a:t>1</a:t>
                      </a:r>
                    </a:p>
                  </a:txBody>
                  <a:tcPr/>
                </a:tc>
                <a:extLst>
                  <a:ext uri="{0D108BD9-81ED-4DB2-BD59-A6C34878D82A}">
                    <a16:rowId xmlns:a16="http://schemas.microsoft.com/office/drawing/2014/main" val="2100018278"/>
                  </a:ext>
                </a:extLst>
              </a:tr>
              <a:tr h="374637">
                <a:tc>
                  <a:txBody>
                    <a:bodyPr/>
                    <a:lstStyle/>
                    <a:p>
                      <a:pPr algn="ctr"/>
                      <a:r>
                        <a:rPr lang="en-NL" dirty="0"/>
                        <a:t>0</a:t>
                      </a:r>
                    </a:p>
                  </a:txBody>
                  <a:tcPr/>
                </a:tc>
                <a:tc>
                  <a:txBody>
                    <a:bodyPr/>
                    <a:lstStyle/>
                    <a:p>
                      <a:pPr algn="ctr"/>
                      <a:r>
                        <a:rPr lang="en-NL" dirty="0"/>
                        <a:t>0</a:t>
                      </a:r>
                    </a:p>
                  </a:txBody>
                  <a:tcPr/>
                </a:tc>
                <a:tc>
                  <a:txBody>
                    <a:bodyPr/>
                    <a:lstStyle/>
                    <a:p>
                      <a:pPr algn="ctr"/>
                      <a:r>
                        <a:rPr lang="en-NL" dirty="0"/>
                        <a:t>1</a:t>
                      </a:r>
                    </a:p>
                  </a:txBody>
                  <a:tcPr/>
                </a:tc>
                <a:extLst>
                  <a:ext uri="{0D108BD9-81ED-4DB2-BD59-A6C34878D82A}">
                    <a16:rowId xmlns:a16="http://schemas.microsoft.com/office/drawing/2014/main" val="1875971330"/>
                  </a:ext>
                </a:extLst>
              </a:tr>
            </a:tbl>
          </a:graphicData>
        </a:graphic>
      </p:graphicFrame>
      <p:sp>
        <p:nvSpPr>
          <p:cNvPr id="5" name="TextBox 4">
            <a:extLst>
              <a:ext uri="{FF2B5EF4-FFF2-40B4-BE49-F238E27FC236}">
                <a16:creationId xmlns:a16="http://schemas.microsoft.com/office/drawing/2014/main" id="{09495078-2D82-0A4D-AD73-9DD16011043A}"/>
              </a:ext>
            </a:extLst>
          </p:cNvPr>
          <p:cNvSpPr txBox="1"/>
          <p:nvPr/>
        </p:nvSpPr>
        <p:spPr>
          <a:xfrm>
            <a:off x="2229083" y="5441227"/>
            <a:ext cx="827342" cy="461665"/>
          </a:xfrm>
          <a:prstGeom prst="rect">
            <a:avLst/>
          </a:prstGeom>
          <a:noFill/>
        </p:spPr>
        <p:txBody>
          <a:bodyPr wrap="none" rtlCol="0">
            <a:spAutoFit/>
          </a:bodyPr>
          <a:lstStyle/>
          <a:p>
            <a:r>
              <a:rPr lang="en-NL" sz="2400" dirty="0"/>
              <a:t>Filter</a:t>
            </a:r>
          </a:p>
        </p:txBody>
      </p:sp>
      <p:graphicFrame>
        <p:nvGraphicFramePr>
          <p:cNvPr id="6" name="Table 6">
            <a:extLst>
              <a:ext uri="{FF2B5EF4-FFF2-40B4-BE49-F238E27FC236}">
                <a16:creationId xmlns:a16="http://schemas.microsoft.com/office/drawing/2014/main" id="{3D728A55-E31A-C64C-9101-F929622F6D7E}"/>
              </a:ext>
            </a:extLst>
          </p:cNvPr>
          <p:cNvGraphicFramePr>
            <a:graphicFrameLocks noGrp="1"/>
          </p:cNvGraphicFramePr>
          <p:nvPr>
            <p:extLst>
              <p:ext uri="{D42A27DB-BD31-4B8C-83A1-F6EECF244321}">
                <p14:modId xmlns:p14="http://schemas.microsoft.com/office/powerpoint/2010/main" val="1417625042"/>
              </p:ext>
            </p:extLst>
          </p:nvPr>
        </p:nvGraphicFramePr>
        <p:xfrm>
          <a:off x="4447308" y="2908978"/>
          <a:ext cx="3200405" cy="2456925"/>
        </p:xfrm>
        <a:graphic>
          <a:graphicData uri="http://schemas.openxmlformats.org/drawingml/2006/table">
            <a:tbl>
              <a:tblPr firstRow="1" bandRow="1">
                <a:tableStyleId>{5940675A-B579-460E-94D1-54222C63F5DA}</a:tableStyleId>
              </a:tblPr>
              <a:tblGrid>
                <a:gridCol w="640081">
                  <a:extLst>
                    <a:ext uri="{9D8B030D-6E8A-4147-A177-3AD203B41FA5}">
                      <a16:colId xmlns:a16="http://schemas.microsoft.com/office/drawing/2014/main" val="2573935783"/>
                    </a:ext>
                  </a:extLst>
                </a:gridCol>
                <a:gridCol w="640081">
                  <a:extLst>
                    <a:ext uri="{9D8B030D-6E8A-4147-A177-3AD203B41FA5}">
                      <a16:colId xmlns:a16="http://schemas.microsoft.com/office/drawing/2014/main" val="1357074788"/>
                    </a:ext>
                  </a:extLst>
                </a:gridCol>
                <a:gridCol w="640081">
                  <a:extLst>
                    <a:ext uri="{9D8B030D-6E8A-4147-A177-3AD203B41FA5}">
                      <a16:colId xmlns:a16="http://schemas.microsoft.com/office/drawing/2014/main" val="2956008100"/>
                    </a:ext>
                  </a:extLst>
                </a:gridCol>
                <a:gridCol w="640081">
                  <a:extLst>
                    <a:ext uri="{9D8B030D-6E8A-4147-A177-3AD203B41FA5}">
                      <a16:colId xmlns:a16="http://schemas.microsoft.com/office/drawing/2014/main" val="876454072"/>
                    </a:ext>
                  </a:extLst>
                </a:gridCol>
                <a:gridCol w="640081">
                  <a:extLst>
                    <a:ext uri="{9D8B030D-6E8A-4147-A177-3AD203B41FA5}">
                      <a16:colId xmlns:a16="http://schemas.microsoft.com/office/drawing/2014/main" val="1563983007"/>
                    </a:ext>
                  </a:extLst>
                </a:gridCol>
              </a:tblGrid>
              <a:tr h="491385">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extLst>
                  <a:ext uri="{0D108BD9-81ED-4DB2-BD59-A6C34878D82A}">
                    <a16:rowId xmlns:a16="http://schemas.microsoft.com/office/drawing/2014/main" val="2966576617"/>
                  </a:ext>
                </a:extLst>
              </a:tr>
              <a:tr h="491385">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extLst>
                  <a:ext uri="{0D108BD9-81ED-4DB2-BD59-A6C34878D82A}">
                    <a16:rowId xmlns:a16="http://schemas.microsoft.com/office/drawing/2014/main" val="2932167111"/>
                  </a:ext>
                </a:extLst>
              </a:tr>
              <a:tr h="491385">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extLst>
                  <a:ext uri="{0D108BD9-81ED-4DB2-BD59-A6C34878D82A}">
                    <a16:rowId xmlns:a16="http://schemas.microsoft.com/office/drawing/2014/main" val="4047735606"/>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100018278"/>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1891549075"/>
                  </a:ext>
                </a:extLst>
              </a:tr>
            </a:tbl>
          </a:graphicData>
        </a:graphic>
      </p:graphicFrame>
      <p:graphicFrame>
        <p:nvGraphicFramePr>
          <p:cNvPr id="8" name="Table 6">
            <a:extLst>
              <a:ext uri="{FF2B5EF4-FFF2-40B4-BE49-F238E27FC236}">
                <a16:creationId xmlns:a16="http://schemas.microsoft.com/office/drawing/2014/main" id="{248009AA-3238-E343-8A95-10CF6AD29D3F}"/>
              </a:ext>
            </a:extLst>
          </p:cNvPr>
          <p:cNvGraphicFramePr>
            <a:graphicFrameLocks noGrp="1"/>
          </p:cNvGraphicFramePr>
          <p:nvPr>
            <p:extLst>
              <p:ext uri="{D42A27DB-BD31-4B8C-83A1-F6EECF244321}">
                <p14:modId xmlns:p14="http://schemas.microsoft.com/office/powerpoint/2010/main" val="978259446"/>
              </p:ext>
            </p:extLst>
          </p:nvPr>
        </p:nvGraphicFramePr>
        <p:xfrm>
          <a:off x="4447308" y="2908978"/>
          <a:ext cx="3200405" cy="2456925"/>
        </p:xfrm>
        <a:graphic>
          <a:graphicData uri="http://schemas.openxmlformats.org/drawingml/2006/table">
            <a:tbl>
              <a:tblPr firstRow="1" bandRow="1">
                <a:tableStyleId>{5940675A-B579-460E-94D1-54222C63F5DA}</a:tableStyleId>
              </a:tblPr>
              <a:tblGrid>
                <a:gridCol w="640081">
                  <a:extLst>
                    <a:ext uri="{9D8B030D-6E8A-4147-A177-3AD203B41FA5}">
                      <a16:colId xmlns:a16="http://schemas.microsoft.com/office/drawing/2014/main" val="2573935783"/>
                    </a:ext>
                  </a:extLst>
                </a:gridCol>
                <a:gridCol w="640081">
                  <a:extLst>
                    <a:ext uri="{9D8B030D-6E8A-4147-A177-3AD203B41FA5}">
                      <a16:colId xmlns:a16="http://schemas.microsoft.com/office/drawing/2014/main" val="1357074788"/>
                    </a:ext>
                  </a:extLst>
                </a:gridCol>
                <a:gridCol w="640081">
                  <a:extLst>
                    <a:ext uri="{9D8B030D-6E8A-4147-A177-3AD203B41FA5}">
                      <a16:colId xmlns:a16="http://schemas.microsoft.com/office/drawing/2014/main" val="2956008100"/>
                    </a:ext>
                  </a:extLst>
                </a:gridCol>
                <a:gridCol w="640081">
                  <a:extLst>
                    <a:ext uri="{9D8B030D-6E8A-4147-A177-3AD203B41FA5}">
                      <a16:colId xmlns:a16="http://schemas.microsoft.com/office/drawing/2014/main" val="876454072"/>
                    </a:ext>
                  </a:extLst>
                </a:gridCol>
                <a:gridCol w="640081">
                  <a:extLst>
                    <a:ext uri="{9D8B030D-6E8A-4147-A177-3AD203B41FA5}">
                      <a16:colId xmlns:a16="http://schemas.microsoft.com/office/drawing/2014/main" val="1563983007"/>
                    </a:ext>
                  </a:extLst>
                </a:gridCol>
              </a:tblGrid>
              <a:tr h="491385">
                <a:tc>
                  <a:txBody>
                    <a:bodyPr/>
                    <a:lstStyle/>
                    <a:p>
                      <a:pPr algn="ctr"/>
                      <a:r>
                        <a:rPr lang="en-NL" dirty="0"/>
                        <a:t>1 </a:t>
                      </a:r>
                      <a:r>
                        <a:rPr lang="en-NL" dirty="0">
                          <a:solidFill>
                            <a:srgbClr val="FF0000"/>
                          </a:solidFill>
                        </a:rPr>
                        <a:t>x1</a:t>
                      </a:r>
                    </a:p>
                  </a:txBody>
                  <a:tcPr>
                    <a:solidFill>
                      <a:schemeClr val="accent4">
                        <a:lumMod val="60000"/>
                        <a:lumOff val="40000"/>
                      </a:schemeClr>
                    </a:solidFill>
                  </a:tcPr>
                </a:tc>
                <a:tc>
                  <a:txBody>
                    <a:bodyPr/>
                    <a:lstStyle/>
                    <a:p>
                      <a:pPr algn="ctr"/>
                      <a:r>
                        <a:rPr lang="en-NL" dirty="0"/>
                        <a:t>1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966576617"/>
                  </a:ext>
                </a:extLst>
              </a:tr>
              <a:tr h="491385">
                <a:tc>
                  <a:txBody>
                    <a:bodyPr/>
                    <a:lstStyle/>
                    <a:p>
                      <a:pPr algn="ctr"/>
                      <a:r>
                        <a:rPr lang="en-NL" dirty="0"/>
                        <a:t>0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932167111"/>
                  </a:ext>
                </a:extLst>
              </a:tr>
              <a:tr h="491385">
                <a:tc>
                  <a:txBody>
                    <a:bodyPr/>
                    <a:lstStyle/>
                    <a:p>
                      <a:pPr algn="ctr"/>
                      <a:r>
                        <a:rPr lang="en-NL" dirty="0"/>
                        <a:t>0 </a:t>
                      </a:r>
                      <a:r>
                        <a:rPr lang="en-NL" dirty="0">
                          <a:solidFill>
                            <a:srgbClr val="FF0000"/>
                          </a:solidFill>
                        </a:rPr>
                        <a:t>x1</a:t>
                      </a:r>
                    </a:p>
                  </a:txBody>
                  <a:tcPr>
                    <a:solidFill>
                      <a:schemeClr val="accent4">
                        <a:lumMod val="60000"/>
                        <a:lumOff val="40000"/>
                      </a:schemeClr>
                    </a:solidFill>
                  </a:tcPr>
                </a:tc>
                <a:tc>
                  <a:txBody>
                    <a:bodyPr/>
                    <a:lstStyle/>
                    <a:p>
                      <a:pPr algn="ctr"/>
                      <a:r>
                        <a:rPr lang="en-NL" dirty="0"/>
                        <a:t>0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p>
                  </a:txBody>
                  <a:tcPr>
                    <a:solidFill>
                      <a:schemeClr val="accent4">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extLst>
                  <a:ext uri="{0D108BD9-81ED-4DB2-BD59-A6C34878D82A}">
                    <a16:rowId xmlns:a16="http://schemas.microsoft.com/office/drawing/2014/main" val="4047735606"/>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100018278"/>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1891549075"/>
                  </a:ext>
                </a:extLst>
              </a:tr>
            </a:tbl>
          </a:graphicData>
        </a:graphic>
      </p:graphicFrame>
      <p:graphicFrame>
        <p:nvGraphicFramePr>
          <p:cNvPr id="9" name="Table 8">
            <a:extLst>
              <a:ext uri="{FF2B5EF4-FFF2-40B4-BE49-F238E27FC236}">
                <a16:creationId xmlns:a16="http://schemas.microsoft.com/office/drawing/2014/main" id="{4187A1D1-C35D-354B-9488-D533C4516DAE}"/>
              </a:ext>
            </a:extLst>
          </p:cNvPr>
          <p:cNvGraphicFramePr>
            <a:graphicFrameLocks noGrp="1"/>
          </p:cNvGraphicFramePr>
          <p:nvPr>
            <p:extLst>
              <p:ext uri="{D42A27DB-BD31-4B8C-83A1-F6EECF244321}">
                <p14:modId xmlns:p14="http://schemas.microsoft.com/office/powerpoint/2010/main" val="340186018"/>
              </p:ext>
            </p:extLst>
          </p:nvPr>
        </p:nvGraphicFramePr>
        <p:xfrm>
          <a:off x="9453064" y="3620423"/>
          <a:ext cx="1406235" cy="1123911"/>
        </p:xfrm>
        <a:graphic>
          <a:graphicData uri="http://schemas.openxmlformats.org/drawingml/2006/table">
            <a:tbl>
              <a:tblPr firstRow="1" bandRow="1">
                <a:tableStyleId>{5940675A-B579-460E-94D1-54222C63F5DA}</a:tableStyleId>
              </a:tblPr>
              <a:tblGrid>
                <a:gridCol w="468745">
                  <a:extLst>
                    <a:ext uri="{9D8B030D-6E8A-4147-A177-3AD203B41FA5}">
                      <a16:colId xmlns:a16="http://schemas.microsoft.com/office/drawing/2014/main" val="2573935783"/>
                    </a:ext>
                  </a:extLst>
                </a:gridCol>
                <a:gridCol w="468745">
                  <a:extLst>
                    <a:ext uri="{9D8B030D-6E8A-4147-A177-3AD203B41FA5}">
                      <a16:colId xmlns:a16="http://schemas.microsoft.com/office/drawing/2014/main" val="1357074788"/>
                    </a:ext>
                  </a:extLst>
                </a:gridCol>
                <a:gridCol w="468745">
                  <a:extLst>
                    <a:ext uri="{9D8B030D-6E8A-4147-A177-3AD203B41FA5}">
                      <a16:colId xmlns:a16="http://schemas.microsoft.com/office/drawing/2014/main" val="2956008100"/>
                    </a:ext>
                  </a:extLst>
                </a:gridCol>
              </a:tblGrid>
              <a:tr h="374637">
                <a:tc>
                  <a:txBody>
                    <a:bodyPr/>
                    <a:lstStyle/>
                    <a:p>
                      <a:pPr algn="ctr"/>
                      <a:r>
                        <a:rPr lang="en-NL" dirty="0"/>
                        <a:t>3</a:t>
                      </a:r>
                    </a:p>
                  </a:txBody>
                  <a:tcPr>
                    <a:solidFill>
                      <a:schemeClr val="accent2">
                        <a:lumMod val="60000"/>
                        <a:lumOff val="40000"/>
                      </a:schemeClr>
                    </a:solidFill>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2476278901"/>
                  </a:ext>
                </a:extLst>
              </a:tr>
              <a:tr h="374637">
                <a:tc>
                  <a:txBody>
                    <a:bodyPr/>
                    <a:lstStyle/>
                    <a:p>
                      <a:pPr algn="ctr"/>
                      <a:endParaRPr lang="en-NL" dirty="0"/>
                    </a:p>
                  </a:txBody>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2100018278"/>
                  </a:ext>
                </a:extLst>
              </a:tr>
              <a:tr h="374637">
                <a:tc>
                  <a:txBody>
                    <a:bodyPr/>
                    <a:lstStyle/>
                    <a:p>
                      <a:pPr algn="ctr"/>
                      <a:endParaRPr lang="en-NL" dirty="0"/>
                    </a:p>
                  </a:txBody>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1875971330"/>
                  </a:ext>
                </a:extLst>
              </a:tr>
            </a:tbl>
          </a:graphicData>
        </a:graphic>
      </p:graphicFrame>
    </p:spTree>
    <p:extLst>
      <p:ext uri="{BB962C8B-B14F-4D97-AF65-F5344CB8AC3E}">
        <p14:creationId xmlns:p14="http://schemas.microsoft.com/office/powerpoint/2010/main" val="81407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9E0-5D74-5B4C-A615-A37F24511332}"/>
              </a:ext>
            </a:extLst>
          </p:cNvPr>
          <p:cNvSpPr>
            <a:spLocks noGrp="1"/>
          </p:cNvSpPr>
          <p:nvPr>
            <p:ph type="title"/>
          </p:nvPr>
        </p:nvSpPr>
        <p:spPr/>
        <p:txBody>
          <a:bodyPr/>
          <a:lstStyle/>
          <a:p>
            <a:r>
              <a:rPr lang="en-NL" dirty="0"/>
              <a:t>What is a convlution?</a:t>
            </a:r>
          </a:p>
        </p:txBody>
      </p:sp>
      <p:sp>
        <p:nvSpPr>
          <p:cNvPr id="3" name="Content Placeholder 2">
            <a:extLst>
              <a:ext uri="{FF2B5EF4-FFF2-40B4-BE49-F238E27FC236}">
                <a16:creationId xmlns:a16="http://schemas.microsoft.com/office/drawing/2014/main" id="{F8272AF8-2F98-EB4A-8BB7-4F28BEF6EA81}"/>
              </a:ext>
            </a:extLst>
          </p:cNvPr>
          <p:cNvSpPr>
            <a:spLocks noGrp="1"/>
          </p:cNvSpPr>
          <p:nvPr>
            <p:ph idx="1"/>
          </p:nvPr>
        </p:nvSpPr>
        <p:spPr/>
        <p:txBody>
          <a:bodyPr/>
          <a:lstStyle/>
          <a:p>
            <a:pPr marL="0" indent="0">
              <a:buNone/>
            </a:pPr>
            <a:r>
              <a:rPr lang="en-GB" dirty="0"/>
              <a:t>Intuitively, it can be seen as calculating the dot product between image patch I and the reverse of filter K.</a:t>
            </a:r>
            <a:endParaRPr lang="en-NL" dirty="0"/>
          </a:p>
        </p:txBody>
      </p:sp>
      <p:graphicFrame>
        <p:nvGraphicFramePr>
          <p:cNvPr id="4" name="Table 6">
            <a:extLst>
              <a:ext uri="{FF2B5EF4-FFF2-40B4-BE49-F238E27FC236}">
                <a16:creationId xmlns:a16="http://schemas.microsoft.com/office/drawing/2014/main" id="{3F71C25B-3198-4A48-B1F2-75BC4558DB7E}"/>
              </a:ext>
            </a:extLst>
          </p:cNvPr>
          <p:cNvGraphicFramePr>
            <a:graphicFrameLocks noGrp="1"/>
          </p:cNvGraphicFramePr>
          <p:nvPr/>
        </p:nvGraphicFramePr>
        <p:xfrm>
          <a:off x="1815412" y="3620423"/>
          <a:ext cx="1406235" cy="1123911"/>
        </p:xfrm>
        <a:graphic>
          <a:graphicData uri="http://schemas.openxmlformats.org/drawingml/2006/table">
            <a:tbl>
              <a:tblPr firstRow="1" bandRow="1">
                <a:tableStyleId>{5940675A-B579-460E-94D1-54222C63F5DA}</a:tableStyleId>
              </a:tblPr>
              <a:tblGrid>
                <a:gridCol w="468745">
                  <a:extLst>
                    <a:ext uri="{9D8B030D-6E8A-4147-A177-3AD203B41FA5}">
                      <a16:colId xmlns:a16="http://schemas.microsoft.com/office/drawing/2014/main" val="2573935783"/>
                    </a:ext>
                  </a:extLst>
                </a:gridCol>
                <a:gridCol w="468745">
                  <a:extLst>
                    <a:ext uri="{9D8B030D-6E8A-4147-A177-3AD203B41FA5}">
                      <a16:colId xmlns:a16="http://schemas.microsoft.com/office/drawing/2014/main" val="1357074788"/>
                    </a:ext>
                  </a:extLst>
                </a:gridCol>
                <a:gridCol w="468745">
                  <a:extLst>
                    <a:ext uri="{9D8B030D-6E8A-4147-A177-3AD203B41FA5}">
                      <a16:colId xmlns:a16="http://schemas.microsoft.com/office/drawing/2014/main" val="2956008100"/>
                    </a:ext>
                  </a:extLst>
                </a:gridCol>
              </a:tblGrid>
              <a:tr h="374637">
                <a:tc>
                  <a:txBody>
                    <a:bodyPr/>
                    <a:lstStyle/>
                    <a:p>
                      <a:pPr algn="ctr"/>
                      <a:r>
                        <a:rPr lang="en-NL" dirty="0"/>
                        <a:t>1</a:t>
                      </a:r>
                    </a:p>
                  </a:txBody>
                  <a:tcPr/>
                </a:tc>
                <a:tc>
                  <a:txBody>
                    <a:bodyPr/>
                    <a:lstStyle/>
                    <a:p>
                      <a:pPr algn="ctr"/>
                      <a:r>
                        <a:rPr lang="en-NL" dirty="0"/>
                        <a:t>1</a:t>
                      </a:r>
                    </a:p>
                  </a:txBody>
                  <a:tcPr/>
                </a:tc>
                <a:tc>
                  <a:txBody>
                    <a:bodyPr/>
                    <a:lstStyle/>
                    <a:p>
                      <a:pPr algn="ctr"/>
                      <a:r>
                        <a:rPr lang="en-NL" dirty="0"/>
                        <a:t>1</a:t>
                      </a:r>
                    </a:p>
                  </a:txBody>
                  <a:tcPr/>
                </a:tc>
                <a:extLst>
                  <a:ext uri="{0D108BD9-81ED-4DB2-BD59-A6C34878D82A}">
                    <a16:rowId xmlns:a16="http://schemas.microsoft.com/office/drawing/2014/main" val="2476278901"/>
                  </a:ext>
                </a:extLst>
              </a:tr>
              <a:tr h="374637">
                <a:tc>
                  <a:txBody>
                    <a:bodyPr/>
                    <a:lstStyle/>
                    <a:p>
                      <a:pPr algn="ctr"/>
                      <a:r>
                        <a:rPr lang="en-NL" dirty="0"/>
                        <a:t>0</a:t>
                      </a:r>
                    </a:p>
                  </a:txBody>
                  <a:tcPr/>
                </a:tc>
                <a:tc>
                  <a:txBody>
                    <a:bodyPr/>
                    <a:lstStyle/>
                    <a:p>
                      <a:pPr algn="ctr"/>
                      <a:r>
                        <a:rPr lang="en-NL" dirty="0"/>
                        <a:t>1</a:t>
                      </a:r>
                    </a:p>
                  </a:txBody>
                  <a:tcPr/>
                </a:tc>
                <a:tc>
                  <a:txBody>
                    <a:bodyPr/>
                    <a:lstStyle/>
                    <a:p>
                      <a:pPr algn="ctr"/>
                      <a:r>
                        <a:rPr lang="en-NL" dirty="0"/>
                        <a:t>1</a:t>
                      </a:r>
                    </a:p>
                  </a:txBody>
                  <a:tcPr/>
                </a:tc>
                <a:extLst>
                  <a:ext uri="{0D108BD9-81ED-4DB2-BD59-A6C34878D82A}">
                    <a16:rowId xmlns:a16="http://schemas.microsoft.com/office/drawing/2014/main" val="2100018278"/>
                  </a:ext>
                </a:extLst>
              </a:tr>
              <a:tr h="374637">
                <a:tc>
                  <a:txBody>
                    <a:bodyPr/>
                    <a:lstStyle/>
                    <a:p>
                      <a:pPr algn="ctr"/>
                      <a:r>
                        <a:rPr lang="en-NL" dirty="0"/>
                        <a:t>0</a:t>
                      </a:r>
                    </a:p>
                  </a:txBody>
                  <a:tcPr/>
                </a:tc>
                <a:tc>
                  <a:txBody>
                    <a:bodyPr/>
                    <a:lstStyle/>
                    <a:p>
                      <a:pPr algn="ctr"/>
                      <a:r>
                        <a:rPr lang="en-NL" dirty="0"/>
                        <a:t>0</a:t>
                      </a:r>
                    </a:p>
                  </a:txBody>
                  <a:tcPr/>
                </a:tc>
                <a:tc>
                  <a:txBody>
                    <a:bodyPr/>
                    <a:lstStyle/>
                    <a:p>
                      <a:pPr algn="ctr"/>
                      <a:r>
                        <a:rPr lang="en-NL" dirty="0"/>
                        <a:t>1</a:t>
                      </a:r>
                    </a:p>
                  </a:txBody>
                  <a:tcPr/>
                </a:tc>
                <a:extLst>
                  <a:ext uri="{0D108BD9-81ED-4DB2-BD59-A6C34878D82A}">
                    <a16:rowId xmlns:a16="http://schemas.microsoft.com/office/drawing/2014/main" val="1875971330"/>
                  </a:ext>
                </a:extLst>
              </a:tr>
            </a:tbl>
          </a:graphicData>
        </a:graphic>
      </p:graphicFrame>
      <p:sp>
        <p:nvSpPr>
          <p:cNvPr id="5" name="TextBox 4">
            <a:extLst>
              <a:ext uri="{FF2B5EF4-FFF2-40B4-BE49-F238E27FC236}">
                <a16:creationId xmlns:a16="http://schemas.microsoft.com/office/drawing/2014/main" id="{09495078-2D82-0A4D-AD73-9DD16011043A}"/>
              </a:ext>
            </a:extLst>
          </p:cNvPr>
          <p:cNvSpPr txBox="1"/>
          <p:nvPr/>
        </p:nvSpPr>
        <p:spPr>
          <a:xfrm>
            <a:off x="2229083" y="5441227"/>
            <a:ext cx="827342" cy="461665"/>
          </a:xfrm>
          <a:prstGeom prst="rect">
            <a:avLst/>
          </a:prstGeom>
          <a:noFill/>
        </p:spPr>
        <p:txBody>
          <a:bodyPr wrap="none" rtlCol="0">
            <a:spAutoFit/>
          </a:bodyPr>
          <a:lstStyle/>
          <a:p>
            <a:r>
              <a:rPr lang="en-NL" sz="2400" dirty="0"/>
              <a:t>Filter</a:t>
            </a:r>
          </a:p>
        </p:txBody>
      </p:sp>
      <p:graphicFrame>
        <p:nvGraphicFramePr>
          <p:cNvPr id="6" name="Table 6">
            <a:extLst>
              <a:ext uri="{FF2B5EF4-FFF2-40B4-BE49-F238E27FC236}">
                <a16:creationId xmlns:a16="http://schemas.microsoft.com/office/drawing/2014/main" id="{3D728A55-E31A-C64C-9101-F929622F6D7E}"/>
              </a:ext>
            </a:extLst>
          </p:cNvPr>
          <p:cNvGraphicFramePr>
            <a:graphicFrameLocks noGrp="1"/>
          </p:cNvGraphicFramePr>
          <p:nvPr/>
        </p:nvGraphicFramePr>
        <p:xfrm>
          <a:off x="4447308" y="2908978"/>
          <a:ext cx="3200405" cy="2456925"/>
        </p:xfrm>
        <a:graphic>
          <a:graphicData uri="http://schemas.openxmlformats.org/drawingml/2006/table">
            <a:tbl>
              <a:tblPr firstRow="1" bandRow="1">
                <a:tableStyleId>{5940675A-B579-460E-94D1-54222C63F5DA}</a:tableStyleId>
              </a:tblPr>
              <a:tblGrid>
                <a:gridCol w="640081">
                  <a:extLst>
                    <a:ext uri="{9D8B030D-6E8A-4147-A177-3AD203B41FA5}">
                      <a16:colId xmlns:a16="http://schemas.microsoft.com/office/drawing/2014/main" val="2573935783"/>
                    </a:ext>
                  </a:extLst>
                </a:gridCol>
                <a:gridCol w="640081">
                  <a:extLst>
                    <a:ext uri="{9D8B030D-6E8A-4147-A177-3AD203B41FA5}">
                      <a16:colId xmlns:a16="http://schemas.microsoft.com/office/drawing/2014/main" val="1357074788"/>
                    </a:ext>
                  </a:extLst>
                </a:gridCol>
                <a:gridCol w="640081">
                  <a:extLst>
                    <a:ext uri="{9D8B030D-6E8A-4147-A177-3AD203B41FA5}">
                      <a16:colId xmlns:a16="http://schemas.microsoft.com/office/drawing/2014/main" val="2956008100"/>
                    </a:ext>
                  </a:extLst>
                </a:gridCol>
                <a:gridCol w="640081">
                  <a:extLst>
                    <a:ext uri="{9D8B030D-6E8A-4147-A177-3AD203B41FA5}">
                      <a16:colId xmlns:a16="http://schemas.microsoft.com/office/drawing/2014/main" val="876454072"/>
                    </a:ext>
                  </a:extLst>
                </a:gridCol>
                <a:gridCol w="640081">
                  <a:extLst>
                    <a:ext uri="{9D8B030D-6E8A-4147-A177-3AD203B41FA5}">
                      <a16:colId xmlns:a16="http://schemas.microsoft.com/office/drawing/2014/main" val="1563983007"/>
                    </a:ext>
                  </a:extLst>
                </a:gridCol>
              </a:tblGrid>
              <a:tr h="491385">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extLst>
                  <a:ext uri="{0D108BD9-81ED-4DB2-BD59-A6C34878D82A}">
                    <a16:rowId xmlns:a16="http://schemas.microsoft.com/office/drawing/2014/main" val="2966576617"/>
                  </a:ext>
                </a:extLst>
              </a:tr>
              <a:tr h="491385">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extLst>
                  <a:ext uri="{0D108BD9-81ED-4DB2-BD59-A6C34878D82A}">
                    <a16:rowId xmlns:a16="http://schemas.microsoft.com/office/drawing/2014/main" val="2932167111"/>
                  </a:ext>
                </a:extLst>
              </a:tr>
              <a:tr h="491385">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extLst>
                  <a:ext uri="{0D108BD9-81ED-4DB2-BD59-A6C34878D82A}">
                    <a16:rowId xmlns:a16="http://schemas.microsoft.com/office/drawing/2014/main" val="4047735606"/>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100018278"/>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1891549075"/>
                  </a:ext>
                </a:extLst>
              </a:tr>
            </a:tbl>
          </a:graphicData>
        </a:graphic>
      </p:graphicFrame>
      <p:graphicFrame>
        <p:nvGraphicFramePr>
          <p:cNvPr id="8" name="Table 6">
            <a:extLst>
              <a:ext uri="{FF2B5EF4-FFF2-40B4-BE49-F238E27FC236}">
                <a16:creationId xmlns:a16="http://schemas.microsoft.com/office/drawing/2014/main" id="{248009AA-3238-E343-8A95-10CF6AD29D3F}"/>
              </a:ext>
            </a:extLst>
          </p:cNvPr>
          <p:cNvGraphicFramePr>
            <a:graphicFrameLocks noGrp="1"/>
          </p:cNvGraphicFramePr>
          <p:nvPr>
            <p:extLst>
              <p:ext uri="{D42A27DB-BD31-4B8C-83A1-F6EECF244321}">
                <p14:modId xmlns:p14="http://schemas.microsoft.com/office/powerpoint/2010/main" val="1260492307"/>
              </p:ext>
            </p:extLst>
          </p:nvPr>
        </p:nvGraphicFramePr>
        <p:xfrm>
          <a:off x="4447308" y="2908978"/>
          <a:ext cx="3200405" cy="2456925"/>
        </p:xfrm>
        <a:graphic>
          <a:graphicData uri="http://schemas.openxmlformats.org/drawingml/2006/table">
            <a:tbl>
              <a:tblPr firstRow="1" bandRow="1">
                <a:tableStyleId>{5940675A-B579-460E-94D1-54222C63F5DA}</a:tableStyleId>
              </a:tblPr>
              <a:tblGrid>
                <a:gridCol w="640081">
                  <a:extLst>
                    <a:ext uri="{9D8B030D-6E8A-4147-A177-3AD203B41FA5}">
                      <a16:colId xmlns:a16="http://schemas.microsoft.com/office/drawing/2014/main" val="2573935783"/>
                    </a:ext>
                  </a:extLst>
                </a:gridCol>
                <a:gridCol w="640081">
                  <a:extLst>
                    <a:ext uri="{9D8B030D-6E8A-4147-A177-3AD203B41FA5}">
                      <a16:colId xmlns:a16="http://schemas.microsoft.com/office/drawing/2014/main" val="1357074788"/>
                    </a:ext>
                  </a:extLst>
                </a:gridCol>
                <a:gridCol w="640081">
                  <a:extLst>
                    <a:ext uri="{9D8B030D-6E8A-4147-A177-3AD203B41FA5}">
                      <a16:colId xmlns:a16="http://schemas.microsoft.com/office/drawing/2014/main" val="2956008100"/>
                    </a:ext>
                  </a:extLst>
                </a:gridCol>
                <a:gridCol w="640081">
                  <a:extLst>
                    <a:ext uri="{9D8B030D-6E8A-4147-A177-3AD203B41FA5}">
                      <a16:colId xmlns:a16="http://schemas.microsoft.com/office/drawing/2014/main" val="876454072"/>
                    </a:ext>
                  </a:extLst>
                </a:gridCol>
                <a:gridCol w="640081">
                  <a:extLst>
                    <a:ext uri="{9D8B030D-6E8A-4147-A177-3AD203B41FA5}">
                      <a16:colId xmlns:a16="http://schemas.microsoft.com/office/drawing/2014/main" val="1563983007"/>
                    </a:ext>
                  </a:extLst>
                </a:gridCol>
              </a:tblGrid>
              <a:tr h="491385">
                <a:tc>
                  <a:txBody>
                    <a:bodyPr/>
                    <a:lstStyle/>
                    <a:p>
                      <a:pPr algn="ctr"/>
                      <a:r>
                        <a:rPr lang="en-NL" dirty="0"/>
                        <a:t>1</a:t>
                      </a:r>
                      <a:endParaRPr lang="en-NL" dirty="0">
                        <a:solidFill>
                          <a:srgbClr val="FF0000"/>
                        </a:solidFill>
                      </a:endParaRPr>
                    </a:p>
                  </a:txBody>
                  <a:tcPr>
                    <a:solidFill>
                      <a:schemeClr val="accent6">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0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966576617"/>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932167111"/>
                  </a:ext>
                </a:extLst>
              </a:tr>
              <a:tr h="491385">
                <a:tc>
                  <a:txBody>
                    <a:bodyPr/>
                    <a:lstStyle/>
                    <a:p>
                      <a:pPr algn="ctr"/>
                      <a:r>
                        <a:rPr lang="en-NL" dirty="0"/>
                        <a:t>0</a:t>
                      </a:r>
                      <a:endParaRPr lang="en-NL" dirty="0">
                        <a:solidFill>
                          <a:srgbClr val="FF0000"/>
                        </a:solidFill>
                      </a:endParaRPr>
                    </a:p>
                  </a:txBody>
                  <a:tcPr>
                    <a:solidFill>
                      <a:schemeClr val="accent6">
                        <a:lumMod val="60000"/>
                        <a:lumOff val="40000"/>
                      </a:schemeClr>
                    </a:solidFill>
                  </a:tcPr>
                </a:tc>
                <a:tc>
                  <a:txBody>
                    <a:bodyPr/>
                    <a:lstStyle/>
                    <a:p>
                      <a:pPr algn="ctr"/>
                      <a:r>
                        <a:rPr lang="en-NL" dirty="0"/>
                        <a:t>0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a:t>
                      </a:r>
                    </a:p>
                  </a:txBody>
                  <a:tcPr>
                    <a:solidFill>
                      <a:schemeClr val="accent6">
                        <a:lumMod val="60000"/>
                        <a:lumOff val="40000"/>
                      </a:schemeClr>
                    </a:solidFill>
                  </a:tcPr>
                </a:tc>
                <a:extLst>
                  <a:ext uri="{0D108BD9-81ED-4DB2-BD59-A6C34878D82A}">
                    <a16:rowId xmlns:a16="http://schemas.microsoft.com/office/drawing/2014/main" val="4047735606"/>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100018278"/>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1891549075"/>
                  </a:ext>
                </a:extLst>
              </a:tr>
            </a:tbl>
          </a:graphicData>
        </a:graphic>
      </p:graphicFrame>
      <p:graphicFrame>
        <p:nvGraphicFramePr>
          <p:cNvPr id="9" name="Table 8">
            <a:extLst>
              <a:ext uri="{FF2B5EF4-FFF2-40B4-BE49-F238E27FC236}">
                <a16:creationId xmlns:a16="http://schemas.microsoft.com/office/drawing/2014/main" id="{4187A1D1-C35D-354B-9488-D533C4516DAE}"/>
              </a:ext>
            </a:extLst>
          </p:cNvPr>
          <p:cNvGraphicFramePr>
            <a:graphicFrameLocks noGrp="1"/>
          </p:cNvGraphicFramePr>
          <p:nvPr>
            <p:extLst>
              <p:ext uri="{D42A27DB-BD31-4B8C-83A1-F6EECF244321}">
                <p14:modId xmlns:p14="http://schemas.microsoft.com/office/powerpoint/2010/main" val="3050439264"/>
              </p:ext>
            </p:extLst>
          </p:nvPr>
        </p:nvGraphicFramePr>
        <p:xfrm>
          <a:off x="9453064" y="3620423"/>
          <a:ext cx="1406235" cy="1123911"/>
        </p:xfrm>
        <a:graphic>
          <a:graphicData uri="http://schemas.openxmlformats.org/drawingml/2006/table">
            <a:tbl>
              <a:tblPr firstRow="1" bandRow="1">
                <a:tableStyleId>{5940675A-B579-460E-94D1-54222C63F5DA}</a:tableStyleId>
              </a:tblPr>
              <a:tblGrid>
                <a:gridCol w="468745">
                  <a:extLst>
                    <a:ext uri="{9D8B030D-6E8A-4147-A177-3AD203B41FA5}">
                      <a16:colId xmlns:a16="http://schemas.microsoft.com/office/drawing/2014/main" val="2573935783"/>
                    </a:ext>
                  </a:extLst>
                </a:gridCol>
                <a:gridCol w="468745">
                  <a:extLst>
                    <a:ext uri="{9D8B030D-6E8A-4147-A177-3AD203B41FA5}">
                      <a16:colId xmlns:a16="http://schemas.microsoft.com/office/drawing/2014/main" val="1357074788"/>
                    </a:ext>
                  </a:extLst>
                </a:gridCol>
                <a:gridCol w="468745">
                  <a:extLst>
                    <a:ext uri="{9D8B030D-6E8A-4147-A177-3AD203B41FA5}">
                      <a16:colId xmlns:a16="http://schemas.microsoft.com/office/drawing/2014/main" val="2956008100"/>
                    </a:ext>
                  </a:extLst>
                </a:gridCol>
              </a:tblGrid>
              <a:tr h="374637">
                <a:tc>
                  <a:txBody>
                    <a:bodyPr/>
                    <a:lstStyle/>
                    <a:p>
                      <a:pPr algn="ctr"/>
                      <a:r>
                        <a:rPr lang="en-NL" dirty="0"/>
                        <a:t>3</a:t>
                      </a:r>
                    </a:p>
                  </a:txBody>
                  <a:tcPr>
                    <a:solidFill>
                      <a:schemeClr val="accent2">
                        <a:lumMod val="60000"/>
                        <a:lumOff val="40000"/>
                      </a:schemeClr>
                    </a:solidFill>
                  </a:tcPr>
                </a:tc>
                <a:tc>
                  <a:txBody>
                    <a:bodyPr/>
                    <a:lstStyle/>
                    <a:p>
                      <a:pPr algn="ctr"/>
                      <a:r>
                        <a:rPr lang="en-NL" dirty="0"/>
                        <a:t>5</a:t>
                      </a:r>
                    </a:p>
                  </a:txBody>
                  <a:tcPr>
                    <a:solidFill>
                      <a:schemeClr val="accent2">
                        <a:lumMod val="60000"/>
                        <a:lumOff val="40000"/>
                      </a:schemeClr>
                    </a:solidFill>
                  </a:tcPr>
                </a:tc>
                <a:tc>
                  <a:txBody>
                    <a:bodyPr/>
                    <a:lstStyle/>
                    <a:p>
                      <a:pPr algn="ctr"/>
                      <a:endParaRPr lang="en-NL" dirty="0"/>
                    </a:p>
                  </a:txBody>
                  <a:tcPr/>
                </a:tc>
                <a:extLst>
                  <a:ext uri="{0D108BD9-81ED-4DB2-BD59-A6C34878D82A}">
                    <a16:rowId xmlns:a16="http://schemas.microsoft.com/office/drawing/2014/main" val="2476278901"/>
                  </a:ext>
                </a:extLst>
              </a:tr>
              <a:tr h="374637">
                <a:tc>
                  <a:txBody>
                    <a:bodyPr/>
                    <a:lstStyle/>
                    <a:p>
                      <a:pPr algn="ctr"/>
                      <a:endParaRPr lang="en-NL" dirty="0"/>
                    </a:p>
                  </a:txBody>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2100018278"/>
                  </a:ext>
                </a:extLst>
              </a:tr>
              <a:tr h="374637">
                <a:tc>
                  <a:txBody>
                    <a:bodyPr/>
                    <a:lstStyle/>
                    <a:p>
                      <a:pPr algn="ctr"/>
                      <a:endParaRPr lang="en-NL" dirty="0"/>
                    </a:p>
                  </a:txBody>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1875971330"/>
                  </a:ext>
                </a:extLst>
              </a:tr>
            </a:tbl>
          </a:graphicData>
        </a:graphic>
      </p:graphicFrame>
      <p:sp>
        <p:nvSpPr>
          <p:cNvPr id="7" name="Rectangle 6">
            <a:extLst>
              <a:ext uri="{FF2B5EF4-FFF2-40B4-BE49-F238E27FC236}">
                <a16:creationId xmlns:a16="http://schemas.microsoft.com/office/drawing/2014/main" id="{6CECB661-EB5C-DC40-8E6E-FD0D48206318}"/>
              </a:ext>
            </a:extLst>
          </p:cNvPr>
          <p:cNvSpPr/>
          <p:nvPr/>
        </p:nvSpPr>
        <p:spPr>
          <a:xfrm>
            <a:off x="3056425" y="5708135"/>
            <a:ext cx="6487361" cy="830997"/>
          </a:xfrm>
          <a:prstGeom prst="rect">
            <a:avLst/>
          </a:prstGeom>
        </p:spPr>
        <p:txBody>
          <a:bodyPr wrap="square">
            <a:spAutoFit/>
          </a:bodyPr>
          <a:lstStyle/>
          <a:p>
            <a:pPr algn="ctr"/>
            <a:r>
              <a:rPr lang="en-GB" sz="2400" dirty="0">
                <a:solidFill>
                  <a:srgbClr val="FF0000"/>
                </a:solidFill>
              </a:rPr>
              <a:t>In practice the convolutions are not flipped!</a:t>
            </a:r>
          </a:p>
          <a:p>
            <a:pPr algn="ctr"/>
            <a:r>
              <a:rPr lang="en-GB" sz="2400" dirty="0">
                <a:solidFill>
                  <a:srgbClr val="FF0000"/>
                </a:solidFill>
              </a:rPr>
              <a:t>(So we are actually performing cross-correlation!)</a:t>
            </a:r>
          </a:p>
        </p:txBody>
      </p:sp>
    </p:spTree>
    <p:extLst>
      <p:ext uri="{BB962C8B-B14F-4D97-AF65-F5344CB8AC3E}">
        <p14:creationId xmlns:p14="http://schemas.microsoft.com/office/powerpoint/2010/main" val="3926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9E0-5D74-5B4C-A615-A37F24511332}"/>
              </a:ext>
            </a:extLst>
          </p:cNvPr>
          <p:cNvSpPr>
            <a:spLocks noGrp="1"/>
          </p:cNvSpPr>
          <p:nvPr>
            <p:ph type="title"/>
          </p:nvPr>
        </p:nvSpPr>
        <p:spPr/>
        <p:txBody>
          <a:bodyPr/>
          <a:lstStyle/>
          <a:p>
            <a:r>
              <a:rPr lang="en-NL" dirty="0"/>
              <a:t>What is a cross-correlation?</a:t>
            </a:r>
          </a:p>
        </p:txBody>
      </p:sp>
      <p:sp>
        <p:nvSpPr>
          <p:cNvPr id="3" name="Content Placeholder 2">
            <a:extLst>
              <a:ext uri="{FF2B5EF4-FFF2-40B4-BE49-F238E27FC236}">
                <a16:creationId xmlns:a16="http://schemas.microsoft.com/office/drawing/2014/main" id="{F8272AF8-2F98-EB4A-8BB7-4F28BEF6EA81}"/>
              </a:ext>
            </a:extLst>
          </p:cNvPr>
          <p:cNvSpPr>
            <a:spLocks noGrp="1"/>
          </p:cNvSpPr>
          <p:nvPr>
            <p:ph idx="1"/>
          </p:nvPr>
        </p:nvSpPr>
        <p:spPr/>
        <p:txBody>
          <a:bodyPr/>
          <a:lstStyle/>
          <a:p>
            <a:pPr marL="0" indent="0">
              <a:buNone/>
            </a:pPr>
            <a:r>
              <a:rPr lang="en-GB" dirty="0"/>
              <a:t>Intuitively, it can be seen as calculating the dot product between image patch I and the filter K.</a:t>
            </a:r>
            <a:endParaRPr lang="en-NL" dirty="0"/>
          </a:p>
        </p:txBody>
      </p:sp>
      <p:graphicFrame>
        <p:nvGraphicFramePr>
          <p:cNvPr id="4" name="Table 6">
            <a:extLst>
              <a:ext uri="{FF2B5EF4-FFF2-40B4-BE49-F238E27FC236}">
                <a16:creationId xmlns:a16="http://schemas.microsoft.com/office/drawing/2014/main" id="{3F71C25B-3198-4A48-B1F2-75BC4558DB7E}"/>
              </a:ext>
            </a:extLst>
          </p:cNvPr>
          <p:cNvGraphicFramePr>
            <a:graphicFrameLocks noGrp="1"/>
          </p:cNvGraphicFramePr>
          <p:nvPr/>
        </p:nvGraphicFramePr>
        <p:xfrm>
          <a:off x="1815412" y="3620423"/>
          <a:ext cx="1406235" cy="1123911"/>
        </p:xfrm>
        <a:graphic>
          <a:graphicData uri="http://schemas.openxmlformats.org/drawingml/2006/table">
            <a:tbl>
              <a:tblPr firstRow="1" bandRow="1">
                <a:tableStyleId>{5940675A-B579-460E-94D1-54222C63F5DA}</a:tableStyleId>
              </a:tblPr>
              <a:tblGrid>
                <a:gridCol w="468745">
                  <a:extLst>
                    <a:ext uri="{9D8B030D-6E8A-4147-A177-3AD203B41FA5}">
                      <a16:colId xmlns:a16="http://schemas.microsoft.com/office/drawing/2014/main" val="2573935783"/>
                    </a:ext>
                  </a:extLst>
                </a:gridCol>
                <a:gridCol w="468745">
                  <a:extLst>
                    <a:ext uri="{9D8B030D-6E8A-4147-A177-3AD203B41FA5}">
                      <a16:colId xmlns:a16="http://schemas.microsoft.com/office/drawing/2014/main" val="1357074788"/>
                    </a:ext>
                  </a:extLst>
                </a:gridCol>
                <a:gridCol w="468745">
                  <a:extLst>
                    <a:ext uri="{9D8B030D-6E8A-4147-A177-3AD203B41FA5}">
                      <a16:colId xmlns:a16="http://schemas.microsoft.com/office/drawing/2014/main" val="2956008100"/>
                    </a:ext>
                  </a:extLst>
                </a:gridCol>
              </a:tblGrid>
              <a:tr h="374637">
                <a:tc>
                  <a:txBody>
                    <a:bodyPr/>
                    <a:lstStyle/>
                    <a:p>
                      <a:pPr algn="ctr"/>
                      <a:r>
                        <a:rPr lang="en-NL" dirty="0"/>
                        <a:t>1</a:t>
                      </a:r>
                    </a:p>
                  </a:txBody>
                  <a:tcPr/>
                </a:tc>
                <a:tc>
                  <a:txBody>
                    <a:bodyPr/>
                    <a:lstStyle/>
                    <a:p>
                      <a:pPr algn="ctr"/>
                      <a:r>
                        <a:rPr lang="en-NL" dirty="0"/>
                        <a:t>1</a:t>
                      </a:r>
                    </a:p>
                  </a:txBody>
                  <a:tcPr/>
                </a:tc>
                <a:tc>
                  <a:txBody>
                    <a:bodyPr/>
                    <a:lstStyle/>
                    <a:p>
                      <a:pPr algn="ctr"/>
                      <a:r>
                        <a:rPr lang="en-NL" dirty="0"/>
                        <a:t>1</a:t>
                      </a:r>
                    </a:p>
                  </a:txBody>
                  <a:tcPr/>
                </a:tc>
                <a:extLst>
                  <a:ext uri="{0D108BD9-81ED-4DB2-BD59-A6C34878D82A}">
                    <a16:rowId xmlns:a16="http://schemas.microsoft.com/office/drawing/2014/main" val="2476278901"/>
                  </a:ext>
                </a:extLst>
              </a:tr>
              <a:tr h="374637">
                <a:tc>
                  <a:txBody>
                    <a:bodyPr/>
                    <a:lstStyle/>
                    <a:p>
                      <a:pPr algn="ctr"/>
                      <a:r>
                        <a:rPr lang="en-NL" dirty="0"/>
                        <a:t>0</a:t>
                      </a:r>
                    </a:p>
                  </a:txBody>
                  <a:tcPr/>
                </a:tc>
                <a:tc>
                  <a:txBody>
                    <a:bodyPr/>
                    <a:lstStyle/>
                    <a:p>
                      <a:pPr algn="ctr"/>
                      <a:r>
                        <a:rPr lang="en-NL" dirty="0"/>
                        <a:t>1</a:t>
                      </a:r>
                    </a:p>
                  </a:txBody>
                  <a:tcPr/>
                </a:tc>
                <a:tc>
                  <a:txBody>
                    <a:bodyPr/>
                    <a:lstStyle/>
                    <a:p>
                      <a:pPr algn="ctr"/>
                      <a:r>
                        <a:rPr lang="en-NL" dirty="0"/>
                        <a:t>1</a:t>
                      </a:r>
                    </a:p>
                  </a:txBody>
                  <a:tcPr/>
                </a:tc>
                <a:extLst>
                  <a:ext uri="{0D108BD9-81ED-4DB2-BD59-A6C34878D82A}">
                    <a16:rowId xmlns:a16="http://schemas.microsoft.com/office/drawing/2014/main" val="2100018278"/>
                  </a:ext>
                </a:extLst>
              </a:tr>
              <a:tr h="374637">
                <a:tc>
                  <a:txBody>
                    <a:bodyPr/>
                    <a:lstStyle/>
                    <a:p>
                      <a:pPr algn="ctr"/>
                      <a:r>
                        <a:rPr lang="en-NL" dirty="0"/>
                        <a:t>0</a:t>
                      </a:r>
                    </a:p>
                  </a:txBody>
                  <a:tcPr/>
                </a:tc>
                <a:tc>
                  <a:txBody>
                    <a:bodyPr/>
                    <a:lstStyle/>
                    <a:p>
                      <a:pPr algn="ctr"/>
                      <a:r>
                        <a:rPr lang="en-NL" dirty="0"/>
                        <a:t>0</a:t>
                      </a:r>
                    </a:p>
                  </a:txBody>
                  <a:tcPr/>
                </a:tc>
                <a:tc>
                  <a:txBody>
                    <a:bodyPr/>
                    <a:lstStyle/>
                    <a:p>
                      <a:pPr algn="ctr"/>
                      <a:r>
                        <a:rPr lang="en-NL" dirty="0"/>
                        <a:t>1</a:t>
                      </a:r>
                    </a:p>
                  </a:txBody>
                  <a:tcPr/>
                </a:tc>
                <a:extLst>
                  <a:ext uri="{0D108BD9-81ED-4DB2-BD59-A6C34878D82A}">
                    <a16:rowId xmlns:a16="http://schemas.microsoft.com/office/drawing/2014/main" val="1875971330"/>
                  </a:ext>
                </a:extLst>
              </a:tr>
            </a:tbl>
          </a:graphicData>
        </a:graphic>
      </p:graphicFrame>
      <p:sp>
        <p:nvSpPr>
          <p:cNvPr id="5" name="TextBox 4">
            <a:extLst>
              <a:ext uri="{FF2B5EF4-FFF2-40B4-BE49-F238E27FC236}">
                <a16:creationId xmlns:a16="http://schemas.microsoft.com/office/drawing/2014/main" id="{09495078-2D82-0A4D-AD73-9DD16011043A}"/>
              </a:ext>
            </a:extLst>
          </p:cNvPr>
          <p:cNvSpPr txBox="1"/>
          <p:nvPr/>
        </p:nvSpPr>
        <p:spPr>
          <a:xfrm>
            <a:off x="2229083" y="5441227"/>
            <a:ext cx="827342" cy="461665"/>
          </a:xfrm>
          <a:prstGeom prst="rect">
            <a:avLst/>
          </a:prstGeom>
          <a:noFill/>
        </p:spPr>
        <p:txBody>
          <a:bodyPr wrap="none" rtlCol="0">
            <a:spAutoFit/>
          </a:bodyPr>
          <a:lstStyle/>
          <a:p>
            <a:r>
              <a:rPr lang="en-NL" sz="2400" dirty="0"/>
              <a:t>Filter</a:t>
            </a:r>
          </a:p>
        </p:txBody>
      </p:sp>
      <p:graphicFrame>
        <p:nvGraphicFramePr>
          <p:cNvPr id="6" name="Table 6">
            <a:extLst>
              <a:ext uri="{FF2B5EF4-FFF2-40B4-BE49-F238E27FC236}">
                <a16:creationId xmlns:a16="http://schemas.microsoft.com/office/drawing/2014/main" id="{3D728A55-E31A-C64C-9101-F929622F6D7E}"/>
              </a:ext>
            </a:extLst>
          </p:cNvPr>
          <p:cNvGraphicFramePr>
            <a:graphicFrameLocks noGrp="1"/>
          </p:cNvGraphicFramePr>
          <p:nvPr/>
        </p:nvGraphicFramePr>
        <p:xfrm>
          <a:off x="4447308" y="2908978"/>
          <a:ext cx="3200405" cy="2456925"/>
        </p:xfrm>
        <a:graphic>
          <a:graphicData uri="http://schemas.openxmlformats.org/drawingml/2006/table">
            <a:tbl>
              <a:tblPr firstRow="1" bandRow="1">
                <a:tableStyleId>{5940675A-B579-460E-94D1-54222C63F5DA}</a:tableStyleId>
              </a:tblPr>
              <a:tblGrid>
                <a:gridCol w="640081">
                  <a:extLst>
                    <a:ext uri="{9D8B030D-6E8A-4147-A177-3AD203B41FA5}">
                      <a16:colId xmlns:a16="http://schemas.microsoft.com/office/drawing/2014/main" val="2573935783"/>
                    </a:ext>
                  </a:extLst>
                </a:gridCol>
                <a:gridCol w="640081">
                  <a:extLst>
                    <a:ext uri="{9D8B030D-6E8A-4147-A177-3AD203B41FA5}">
                      <a16:colId xmlns:a16="http://schemas.microsoft.com/office/drawing/2014/main" val="1357074788"/>
                    </a:ext>
                  </a:extLst>
                </a:gridCol>
                <a:gridCol w="640081">
                  <a:extLst>
                    <a:ext uri="{9D8B030D-6E8A-4147-A177-3AD203B41FA5}">
                      <a16:colId xmlns:a16="http://schemas.microsoft.com/office/drawing/2014/main" val="2956008100"/>
                    </a:ext>
                  </a:extLst>
                </a:gridCol>
                <a:gridCol w="640081">
                  <a:extLst>
                    <a:ext uri="{9D8B030D-6E8A-4147-A177-3AD203B41FA5}">
                      <a16:colId xmlns:a16="http://schemas.microsoft.com/office/drawing/2014/main" val="876454072"/>
                    </a:ext>
                  </a:extLst>
                </a:gridCol>
                <a:gridCol w="640081">
                  <a:extLst>
                    <a:ext uri="{9D8B030D-6E8A-4147-A177-3AD203B41FA5}">
                      <a16:colId xmlns:a16="http://schemas.microsoft.com/office/drawing/2014/main" val="1563983007"/>
                    </a:ext>
                  </a:extLst>
                </a:gridCol>
              </a:tblGrid>
              <a:tr h="491385">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extLst>
                  <a:ext uri="{0D108BD9-81ED-4DB2-BD59-A6C34878D82A}">
                    <a16:rowId xmlns:a16="http://schemas.microsoft.com/office/drawing/2014/main" val="2966576617"/>
                  </a:ext>
                </a:extLst>
              </a:tr>
              <a:tr h="491385">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extLst>
                  <a:ext uri="{0D108BD9-81ED-4DB2-BD59-A6C34878D82A}">
                    <a16:rowId xmlns:a16="http://schemas.microsoft.com/office/drawing/2014/main" val="2932167111"/>
                  </a:ext>
                </a:extLst>
              </a:tr>
              <a:tr h="491385">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extLst>
                  <a:ext uri="{0D108BD9-81ED-4DB2-BD59-A6C34878D82A}">
                    <a16:rowId xmlns:a16="http://schemas.microsoft.com/office/drawing/2014/main" val="4047735606"/>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100018278"/>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1891549075"/>
                  </a:ext>
                </a:extLst>
              </a:tr>
            </a:tbl>
          </a:graphicData>
        </a:graphic>
      </p:graphicFrame>
      <p:graphicFrame>
        <p:nvGraphicFramePr>
          <p:cNvPr id="8" name="Table 6">
            <a:extLst>
              <a:ext uri="{FF2B5EF4-FFF2-40B4-BE49-F238E27FC236}">
                <a16:creationId xmlns:a16="http://schemas.microsoft.com/office/drawing/2014/main" id="{248009AA-3238-E343-8A95-10CF6AD29D3F}"/>
              </a:ext>
            </a:extLst>
          </p:cNvPr>
          <p:cNvGraphicFramePr>
            <a:graphicFrameLocks noGrp="1"/>
          </p:cNvGraphicFramePr>
          <p:nvPr>
            <p:extLst>
              <p:ext uri="{D42A27DB-BD31-4B8C-83A1-F6EECF244321}">
                <p14:modId xmlns:p14="http://schemas.microsoft.com/office/powerpoint/2010/main" val="3733945613"/>
              </p:ext>
            </p:extLst>
          </p:nvPr>
        </p:nvGraphicFramePr>
        <p:xfrm>
          <a:off x="4447308" y="2908978"/>
          <a:ext cx="3200405" cy="2456925"/>
        </p:xfrm>
        <a:graphic>
          <a:graphicData uri="http://schemas.openxmlformats.org/drawingml/2006/table">
            <a:tbl>
              <a:tblPr firstRow="1" bandRow="1">
                <a:tableStyleId>{5940675A-B579-460E-94D1-54222C63F5DA}</a:tableStyleId>
              </a:tblPr>
              <a:tblGrid>
                <a:gridCol w="640081">
                  <a:extLst>
                    <a:ext uri="{9D8B030D-6E8A-4147-A177-3AD203B41FA5}">
                      <a16:colId xmlns:a16="http://schemas.microsoft.com/office/drawing/2014/main" val="2573935783"/>
                    </a:ext>
                  </a:extLst>
                </a:gridCol>
                <a:gridCol w="640081">
                  <a:extLst>
                    <a:ext uri="{9D8B030D-6E8A-4147-A177-3AD203B41FA5}">
                      <a16:colId xmlns:a16="http://schemas.microsoft.com/office/drawing/2014/main" val="1357074788"/>
                    </a:ext>
                  </a:extLst>
                </a:gridCol>
                <a:gridCol w="640081">
                  <a:extLst>
                    <a:ext uri="{9D8B030D-6E8A-4147-A177-3AD203B41FA5}">
                      <a16:colId xmlns:a16="http://schemas.microsoft.com/office/drawing/2014/main" val="2956008100"/>
                    </a:ext>
                  </a:extLst>
                </a:gridCol>
                <a:gridCol w="640081">
                  <a:extLst>
                    <a:ext uri="{9D8B030D-6E8A-4147-A177-3AD203B41FA5}">
                      <a16:colId xmlns:a16="http://schemas.microsoft.com/office/drawing/2014/main" val="876454072"/>
                    </a:ext>
                  </a:extLst>
                </a:gridCol>
                <a:gridCol w="640081">
                  <a:extLst>
                    <a:ext uri="{9D8B030D-6E8A-4147-A177-3AD203B41FA5}">
                      <a16:colId xmlns:a16="http://schemas.microsoft.com/office/drawing/2014/main" val="1563983007"/>
                    </a:ext>
                  </a:extLst>
                </a:gridCol>
              </a:tblGrid>
              <a:tr h="491385">
                <a:tc>
                  <a:txBody>
                    <a:bodyPr/>
                    <a:lstStyle/>
                    <a:p>
                      <a:pPr algn="ctr"/>
                      <a:r>
                        <a:rPr lang="en-NL" dirty="0"/>
                        <a:t>1 </a:t>
                      </a:r>
                      <a:r>
                        <a:rPr lang="en-NL" dirty="0">
                          <a:solidFill>
                            <a:srgbClr val="FF0000"/>
                          </a:solidFill>
                        </a:rPr>
                        <a:t>x1</a:t>
                      </a:r>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966576617"/>
                  </a:ext>
                </a:extLst>
              </a:tr>
              <a:tr h="491385">
                <a:tc>
                  <a:txBody>
                    <a:bodyPr/>
                    <a:lstStyle/>
                    <a:p>
                      <a:pPr algn="ctr"/>
                      <a:r>
                        <a:rPr lang="en-NL" dirty="0"/>
                        <a:t>0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932167111"/>
                  </a:ext>
                </a:extLst>
              </a:tr>
              <a:tr h="491385">
                <a:tc>
                  <a:txBody>
                    <a:bodyPr/>
                    <a:lstStyle/>
                    <a:p>
                      <a:pPr algn="ctr"/>
                      <a:r>
                        <a:rPr lang="en-NL" dirty="0"/>
                        <a:t>0 </a:t>
                      </a:r>
                      <a:r>
                        <a:rPr lang="en-NL" dirty="0">
                          <a:solidFill>
                            <a:srgbClr val="FF0000"/>
                          </a:solidFill>
                        </a:rPr>
                        <a:t>x0</a:t>
                      </a:r>
                    </a:p>
                  </a:txBody>
                  <a:tcPr>
                    <a:solidFill>
                      <a:schemeClr val="accent4">
                        <a:lumMod val="60000"/>
                        <a:lumOff val="40000"/>
                      </a:schemeClr>
                    </a:solidFill>
                  </a:tcPr>
                </a:tc>
                <a:tc>
                  <a:txBody>
                    <a:bodyPr/>
                    <a:lstStyle/>
                    <a:p>
                      <a:pPr algn="ctr"/>
                      <a:r>
                        <a:rPr lang="en-NL" dirty="0"/>
                        <a:t>0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p>
                  </a:txBody>
                  <a:tcPr>
                    <a:solidFill>
                      <a:schemeClr val="accent4">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extLst>
                  <a:ext uri="{0D108BD9-81ED-4DB2-BD59-A6C34878D82A}">
                    <a16:rowId xmlns:a16="http://schemas.microsoft.com/office/drawing/2014/main" val="4047735606"/>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100018278"/>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1891549075"/>
                  </a:ext>
                </a:extLst>
              </a:tr>
            </a:tbl>
          </a:graphicData>
        </a:graphic>
      </p:graphicFrame>
      <p:graphicFrame>
        <p:nvGraphicFramePr>
          <p:cNvPr id="9" name="Table 8">
            <a:extLst>
              <a:ext uri="{FF2B5EF4-FFF2-40B4-BE49-F238E27FC236}">
                <a16:creationId xmlns:a16="http://schemas.microsoft.com/office/drawing/2014/main" id="{4187A1D1-C35D-354B-9488-D533C4516DAE}"/>
              </a:ext>
            </a:extLst>
          </p:cNvPr>
          <p:cNvGraphicFramePr>
            <a:graphicFrameLocks noGrp="1"/>
          </p:cNvGraphicFramePr>
          <p:nvPr>
            <p:extLst>
              <p:ext uri="{D42A27DB-BD31-4B8C-83A1-F6EECF244321}">
                <p14:modId xmlns:p14="http://schemas.microsoft.com/office/powerpoint/2010/main" val="218445818"/>
              </p:ext>
            </p:extLst>
          </p:nvPr>
        </p:nvGraphicFramePr>
        <p:xfrm>
          <a:off x="9453064" y="3620423"/>
          <a:ext cx="1406235" cy="1123911"/>
        </p:xfrm>
        <a:graphic>
          <a:graphicData uri="http://schemas.openxmlformats.org/drawingml/2006/table">
            <a:tbl>
              <a:tblPr firstRow="1" bandRow="1">
                <a:tableStyleId>{5940675A-B579-460E-94D1-54222C63F5DA}</a:tableStyleId>
              </a:tblPr>
              <a:tblGrid>
                <a:gridCol w="468745">
                  <a:extLst>
                    <a:ext uri="{9D8B030D-6E8A-4147-A177-3AD203B41FA5}">
                      <a16:colId xmlns:a16="http://schemas.microsoft.com/office/drawing/2014/main" val="2573935783"/>
                    </a:ext>
                  </a:extLst>
                </a:gridCol>
                <a:gridCol w="468745">
                  <a:extLst>
                    <a:ext uri="{9D8B030D-6E8A-4147-A177-3AD203B41FA5}">
                      <a16:colId xmlns:a16="http://schemas.microsoft.com/office/drawing/2014/main" val="1357074788"/>
                    </a:ext>
                  </a:extLst>
                </a:gridCol>
                <a:gridCol w="468745">
                  <a:extLst>
                    <a:ext uri="{9D8B030D-6E8A-4147-A177-3AD203B41FA5}">
                      <a16:colId xmlns:a16="http://schemas.microsoft.com/office/drawing/2014/main" val="2956008100"/>
                    </a:ext>
                  </a:extLst>
                </a:gridCol>
              </a:tblGrid>
              <a:tr h="374637">
                <a:tc>
                  <a:txBody>
                    <a:bodyPr/>
                    <a:lstStyle/>
                    <a:p>
                      <a:pPr algn="ctr"/>
                      <a:r>
                        <a:rPr lang="en-NL" dirty="0"/>
                        <a:t>6</a:t>
                      </a:r>
                    </a:p>
                  </a:txBody>
                  <a:tcPr>
                    <a:solidFill>
                      <a:schemeClr val="accent2">
                        <a:lumMod val="60000"/>
                        <a:lumOff val="40000"/>
                      </a:schemeClr>
                    </a:solidFill>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2476278901"/>
                  </a:ext>
                </a:extLst>
              </a:tr>
              <a:tr h="374637">
                <a:tc>
                  <a:txBody>
                    <a:bodyPr/>
                    <a:lstStyle/>
                    <a:p>
                      <a:pPr algn="ctr"/>
                      <a:endParaRPr lang="en-NL" dirty="0"/>
                    </a:p>
                  </a:txBody>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2100018278"/>
                  </a:ext>
                </a:extLst>
              </a:tr>
              <a:tr h="374637">
                <a:tc>
                  <a:txBody>
                    <a:bodyPr/>
                    <a:lstStyle/>
                    <a:p>
                      <a:pPr algn="ctr"/>
                      <a:endParaRPr lang="en-NL" dirty="0"/>
                    </a:p>
                  </a:txBody>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1875971330"/>
                  </a:ext>
                </a:extLst>
              </a:tr>
            </a:tbl>
          </a:graphicData>
        </a:graphic>
      </p:graphicFrame>
    </p:spTree>
    <p:extLst>
      <p:ext uri="{BB962C8B-B14F-4D97-AF65-F5344CB8AC3E}">
        <p14:creationId xmlns:p14="http://schemas.microsoft.com/office/powerpoint/2010/main" val="59737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A9E0-5D74-5B4C-A615-A37F24511332}"/>
              </a:ext>
            </a:extLst>
          </p:cNvPr>
          <p:cNvSpPr>
            <a:spLocks noGrp="1"/>
          </p:cNvSpPr>
          <p:nvPr>
            <p:ph type="title"/>
          </p:nvPr>
        </p:nvSpPr>
        <p:spPr/>
        <p:txBody>
          <a:bodyPr/>
          <a:lstStyle/>
          <a:p>
            <a:r>
              <a:rPr lang="en-NL" dirty="0"/>
              <a:t>What is a cross-correalation?</a:t>
            </a:r>
          </a:p>
        </p:txBody>
      </p:sp>
      <p:sp>
        <p:nvSpPr>
          <p:cNvPr id="3" name="Content Placeholder 2">
            <a:extLst>
              <a:ext uri="{FF2B5EF4-FFF2-40B4-BE49-F238E27FC236}">
                <a16:creationId xmlns:a16="http://schemas.microsoft.com/office/drawing/2014/main" id="{F8272AF8-2F98-EB4A-8BB7-4F28BEF6EA81}"/>
              </a:ext>
            </a:extLst>
          </p:cNvPr>
          <p:cNvSpPr>
            <a:spLocks noGrp="1"/>
          </p:cNvSpPr>
          <p:nvPr>
            <p:ph idx="1"/>
          </p:nvPr>
        </p:nvSpPr>
        <p:spPr/>
        <p:txBody>
          <a:bodyPr/>
          <a:lstStyle/>
          <a:p>
            <a:pPr marL="0" indent="0">
              <a:buNone/>
            </a:pPr>
            <a:r>
              <a:rPr lang="en-GB" dirty="0"/>
              <a:t>Intuitively, it can be seen as calculating the dot product between image patch I and the reverse of filter K.</a:t>
            </a:r>
            <a:endParaRPr lang="en-NL" dirty="0"/>
          </a:p>
        </p:txBody>
      </p:sp>
      <p:graphicFrame>
        <p:nvGraphicFramePr>
          <p:cNvPr id="4" name="Table 6">
            <a:extLst>
              <a:ext uri="{FF2B5EF4-FFF2-40B4-BE49-F238E27FC236}">
                <a16:creationId xmlns:a16="http://schemas.microsoft.com/office/drawing/2014/main" id="{3F71C25B-3198-4A48-B1F2-75BC4558DB7E}"/>
              </a:ext>
            </a:extLst>
          </p:cNvPr>
          <p:cNvGraphicFramePr>
            <a:graphicFrameLocks noGrp="1"/>
          </p:cNvGraphicFramePr>
          <p:nvPr/>
        </p:nvGraphicFramePr>
        <p:xfrm>
          <a:off x="1815412" y="3620423"/>
          <a:ext cx="1406235" cy="1123911"/>
        </p:xfrm>
        <a:graphic>
          <a:graphicData uri="http://schemas.openxmlformats.org/drawingml/2006/table">
            <a:tbl>
              <a:tblPr firstRow="1" bandRow="1">
                <a:tableStyleId>{5940675A-B579-460E-94D1-54222C63F5DA}</a:tableStyleId>
              </a:tblPr>
              <a:tblGrid>
                <a:gridCol w="468745">
                  <a:extLst>
                    <a:ext uri="{9D8B030D-6E8A-4147-A177-3AD203B41FA5}">
                      <a16:colId xmlns:a16="http://schemas.microsoft.com/office/drawing/2014/main" val="2573935783"/>
                    </a:ext>
                  </a:extLst>
                </a:gridCol>
                <a:gridCol w="468745">
                  <a:extLst>
                    <a:ext uri="{9D8B030D-6E8A-4147-A177-3AD203B41FA5}">
                      <a16:colId xmlns:a16="http://schemas.microsoft.com/office/drawing/2014/main" val="1357074788"/>
                    </a:ext>
                  </a:extLst>
                </a:gridCol>
                <a:gridCol w="468745">
                  <a:extLst>
                    <a:ext uri="{9D8B030D-6E8A-4147-A177-3AD203B41FA5}">
                      <a16:colId xmlns:a16="http://schemas.microsoft.com/office/drawing/2014/main" val="2956008100"/>
                    </a:ext>
                  </a:extLst>
                </a:gridCol>
              </a:tblGrid>
              <a:tr h="374637">
                <a:tc>
                  <a:txBody>
                    <a:bodyPr/>
                    <a:lstStyle/>
                    <a:p>
                      <a:pPr algn="ctr"/>
                      <a:r>
                        <a:rPr lang="en-NL" dirty="0"/>
                        <a:t>1</a:t>
                      </a:r>
                    </a:p>
                  </a:txBody>
                  <a:tcPr/>
                </a:tc>
                <a:tc>
                  <a:txBody>
                    <a:bodyPr/>
                    <a:lstStyle/>
                    <a:p>
                      <a:pPr algn="ctr"/>
                      <a:r>
                        <a:rPr lang="en-NL" dirty="0"/>
                        <a:t>1</a:t>
                      </a:r>
                    </a:p>
                  </a:txBody>
                  <a:tcPr/>
                </a:tc>
                <a:tc>
                  <a:txBody>
                    <a:bodyPr/>
                    <a:lstStyle/>
                    <a:p>
                      <a:pPr algn="ctr"/>
                      <a:r>
                        <a:rPr lang="en-NL" dirty="0"/>
                        <a:t>1</a:t>
                      </a:r>
                    </a:p>
                  </a:txBody>
                  <a:tcPr/>
                </a:tc>
                <a:extLst>
                  <a:ext uri="{0D108BD9-81ED-4DB2-BD59-A6C34878D82A}">
                    <a16:rowId xmlns:a16="http://schemas.microsoft.com/office/drawing/2014/main" val="2476278901"/>
                  </a:ext>
                </a:extLst>
              </a:tr>
              <a:tr h="374637">
                <a:tc>
                  <a:txBody>
                    <a:bodyPr/>
                    <a:lstStyle/>
                    <a:p>
                      <a:pPr algn="ctr"/>
                      <a:r>
                        <a:rPr lang="en-NL" dirty="0"/>
                        <a:t>0</a:t>
                      </a:r>
                    </a:p>
                  </a:txBody>
                  <a:tcPr/>
                </a:tc>
                <a:tc>
                  <a:txBody>
                    <a:bodyPr/>
                    <a:lstStyle/>
                    <a:p>
                      <a:pPr algn="ctr"/>
                      <a:r>
                        <a:rPr lang="en-NL" dirty="0"/>
                        <a:t>1</a:t>
                      </a:r>
                    </a:p>
                  </a:txBody>
                  <a:tcPr/>
                </a:tc>
                <a:tc>
                  <a:txBody>
                    <a:bodyPr/>
                    <a:lstStyle/>
                    <a:p>
                      <a:pPr algn="ctr"/>
                      <a:r>
                        <a:rPr lang="en-NL" dirty="0"/>
                        <a:t>1</a:t>
                      </a:r>
                    </a:p>
                  </a:txBody>
                  <a:tcPr/>
                </a:tc>
                <a:extLst>
                  <a:ext uri="{0D108BD9-81ED-4DB2-BD59-A6C34878D82A}">
                    <a16:rowId xmlns:a16="http://schemas.microsoft.com/office/drawing/2014/main" val="2100018278"/>
                  </a:ext>
                </a:extLst>
              </a:tr>
              <a:tr h="374637">
                <a:tc>
                  <a:txBody>
                    <a:bodyPr/>
                    <a:lstStyle/>
                    <a:p>
                      <a:pPr algn="ctr"/>
                      <a:r>
                        <a:rPr lang="en-NL" dirty="0"/>
                        <a:t>0</a:t>
                      </a:r>
                    </a:p>
                  </a:txBody>
                  <a:tcPr/>
                </a:tc>
                <a:tc>
                  <a:txBody>
                    <a:bodyPr/>
                    <a:lstStyle/>
                    <a:p>
                      <a:pPr algn="ctr"/>
                      <a:r>
                        <a:rPr lang="en-NL" dirty="0"/>
                        <a:t>0</a:t>
                      </a:r>
                    </a:p>
                  </a:txBody>
                  <a:tcPr/>
                </a:tc>
                <a:tc>
                  <a:txBody>
                    <a:bodyPr/>
                    <a:lstStyle/>
                    <a:p>
                      <a:pPr algn="ctr"/>
                      <a:r>
                        <a:rPr lang="en-NL" dirty="0"/>
                        <a:t>1</a:t>
                      </a:r>
                    </a:p>
                  </a:txBody>
                  <a:tcPr/>
                </a:tc>
                <a:extLst>
                  <a:ext uri="{0D108BD9-81ED-4DB2-BD59-A6C34878D82A}">
                    <a16:rowId xmlns:a16="http://schemas.microsoft.com/office/drawing/2014/main" val="1875971330"/>
                  </a:ext>
                </a:extLst>
              </a:tr>
            </a:tbl>
          </a:graphicData>
        </a:graphic>
      </p:graphicFrame>
      <p:sp>
        <p:nvSpPr>
          <p:cNvPr id="5" name="TextBox 4">
            <a:extLst>
              <a:ext uri="{FF2B5EF4-FFF2-40B4-BE49-F238E27FC236}">
                <a16:creationId xmlns:a16="http://schemas.microsoft.com/office/drawing/2014/main" id="{09495078-2D82-0A4D-AD73-9DD16011043A}"/>
              </a:ext>
            </a:extLst>
          </p:cNvPr>
          <p:cNvSpPr txBox="1"/>
          <p:nvPr/>
        </p:nvSpPr>
        <p:spPr>
          <a:xfrm>
            <a:off x="2229083" y="5441227"/>
            <a:ext cx="827342" cy="461665"/>
          </a:xfrm>
          <a:prstGeom prst="rect">
            <a:avLst/>
          </a:prstGeom>
          <a:noFill/>
        </p:spPr>
        <p:txBody>
          <a:bodyPr wrap="none" rtlCol="0">
            <a:spAutoFit/>
          </a:bodyPr>
          <a:lstStyle/>
          <a:p>
            <a:r>
              <a:rPr lang="en-NL" sz="2400" dirty="0"/>
              <a:t>Filter</a:t>
            </a:r>
          </a:p>
        </p:txBody>
      </p:sp>
      <p:graphicFrame>
        <p:nvGraphicFramePr>
          <p:cNvPr id="6" name="Table 6">
            <a:extLst>
              <a:ext uri="{FF2B5EF4-FFF2-40B4-BE49-F238E27FC236}">
                <a16:creationId xmlns:a16="http://schemas.microsoft.com/office/drawing/2014/main" id="{3D728A55-E31A-C64C-9101-F929622F6D7E}"/>
              </a:ext>
            </a:extLst>
          </p:cNvPr>
          <p:cNvGraphicFramePr>
            <a:graphicFrameLocks noGrp="1"/>
          </p:cNvGraphicFramePr>
          <p:nvPr/>
        </p:nvGraphicFramePr>
        <p:xfrm>
          <a:off x="4447308" y="2908978"/>
          <a:ext cx="3200405" cy="2456925"/>
        </p:xfrm>
        <a:graphic>
          <a:graphicData uri="http://schemas.openxmlformats.org/drawingml/2006/table">
            <a:tbl>
              <a:tblPr firstRow="1" bandRow="1">
                <a:tableStyleId>{5940675A-B579-460E-94D1-54222C63F5DA}</a:tableStyleId>
              </a:tblPr>
              <a:tblGrid>
                <a:gridCol w="640081">
                  <a:extLst>
                    <a:ext uri="{9D8B030D-6E8A-4147-A177-3AD203B41FA5}">
                      <a16:colId xmlns:a16="http://schemas.microsoft.com/office/drawing/2014/main" val="2573935783"/>
                    </a:ext>
                  </a:extLst>
                </a:gridCol>
                <a:gridCol w="640081">
                  <a:extLst>
                    <a:ext uri="{9D8B030D-6E8A-4147-A177-3AD203B41FA5}">
                      <a16:colId xmlns:a16="http://schemas.microsoft.com/office/drawing/2014/main" val="1357074788"/>
                    </a:ext>
                  </a:extLst>
                </a:gridCol>
                <a:gridCol w="640081">
                  <a:extLst>
                    <a:ext uri="{9D8B030D-6E8A-4147-A177-3AD203B41FA5}">
                      <a16:colId xmlns:a16="http://schemas.microsoft.com/office/drawing/2014/main" val="2956008100"/>
                    </a:ext>
                  </a:extLst>
                </a:gridCol>
                <a:gridCol w="640081">
                  <a:extLst>
                    <a:ext uri="{9D8B030D-6E8A-4147-A177-3AD203B41FA5}">
                      <a16:colId xmlns:a16="http://schemas.microsoft.com/office/drawing/2014/main" val="876454072"/>
                    </a:ext>
                  </a:extLst>
                </a:gridCol>
                <a:gridCol w="640081">
                  <a:extLst>
                    <a:ext uri="{9D8B030D-6E8A-4147-A177-3AD203B41FA5}">
                      <a16:colId xmlns:a16="http://schemas.microsoft.com/office/drawing/2014/main" val="1563983007"/>
                    </a:ext>
                  </a:extLst>
                </a:gridCol>
              </a:tblGrid>
              <a:tr h="491385">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extLst>
                  <a:ext uri="{0D108BD9-81ED-4DB2-BD59-A6C34878D82A}">
                    <a16:rowId xmlns:a16="http://schemas.microsoft.com/office/drawing/2014/main" val="2966576617"/>
                  </a:ext>
                </a:extLst>
              </a:tr>
              <a:tr h="491385">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extLst>
                  <a:ext uri="{0D108BD9-81ED-4DB2-BD59-A6C34878D82A}">
                    <a16:rowId xmlns:a16="http://schemas.microsoft.com/office/drawing/2014/main" val="2932167111"/>
                  </a:ext>
                </a:extLst>
              </a:tr>
              <a:tr h="491385">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0</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tc>
                  <a:txBody>
                    <a:bodyPr/>
                    <a:lstStyle/>
                    <a:p>
                      <a:pPr algn="ctr"/>
                      <a:r>
                        <a:rPr lang="en-NL" dirty="0">
                          <a:solidFill>
                            <a:schemeClr val="tx1"/>
                          </a:solidFill>
                        </a:rPr>
                        <a:t>1</a:t>
                      </a:r>
                    </a:p>
                  </a:txBody>
                  <a:tcPr>
                    <a:solidFill>
                      <a:schemeClr val="accent6">
                        <a:lumMod val="60000"/>
                        <a:lumOff val="40000"/>
                      </a:schemeClr>
                    </a:solidFill>
                  </a:tcPr>
                </a:tc>
                <a:extLst>
                  <a:ext uri="{0D108BD9-81ED-4DB2-BD59-A6C34878D82A}">
                    <a16:rowId xmlns:a16="http://schemas.microsoft.com/office/drawing/2014/main" val="4047735606"/>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100018278"/>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1891549075"/>
                  </a:ext>
                </a:extLst>
              </a:tr>
            </a:tbl>
          </a:graphicData>
        </a:graphic>
      </p:graphicFrame>
      <p:graphicFrame>
        <p:nvGraphicFramePr>
          <p:cNvPr id="8" name="Table 6">
            <a:extLst>
              <a:ext uri="{FF2B5EF4-FFF2-40B4-BE49-F238E27FC236}">
                <a16:creationId xmlns:a16="http://schemas.microsoft.com/office/drawing/2014/main" id="{248009AA-3238-E343-8A95-10CF6AD29D3F}"/>
              </a:ext>
            </a:extLst>
          </p:cNvPr>
          <p:cNvGraphicFramePr>
            <a:graphicFrameLocks noGrp="1"/>
          </p:cNvGraphicFramePr>
          <p:nvPr>
            <p:extLst>
              <p:ext uri="{D42A27DB-BD31-4B8C-83A1-F6EECF244321}">
                <p14:modId xmlns:p14="http://schemas.microsoft.com/office/powerpoint/2010/main" val="60551095"/>
              </p:ext>
            </p:extLst>
          </p:nvPr>
        </p:nvGraphicFramePr>
        <p:xfrm>
          <a:off x="4447308" y="2908978"/>
          <a:ext cx="3200405" cy="2456925"/>
        </p:xfrm>
        <a:graphic>
          <a:graphicData uri="http://schemas.openxmlformats.org/drawingml/2006/table">
            <a:tbl>
              <a:tblPr firstRow="1" bandRow="1">
                <a:tableStyleId>{5940675A-B579-460E-94D1-54222C63F5DA}</a:tableStyleId>
              </a:tblPr>
              <a:tblGrid>
                <a:gridCol w="640081">
                  <a:extLst>
                    <a:ext uri="{9D8B030D-6E8A-4147-A177-3AD203B41FA5}">
                      <a16:colId xmlns:a16="http://schemas.microsoft.com/office/drawing/2014/main" val="2573935783"/>
                    </a:ext>
                  </a:extLst>
                </a:gridCol>
                <a:gridCol w="640081">
                  <a:extLst>
                    <a:ext uri="{9D8B030D-6E8A-4147-A177-3AD203B41FA5}">
                      <a16:colId xmlns:a16="http://schemas.microsoft.com/office/drawing/2014/main" val="1357074788"/>
                    </a:ext>
                  </a:extLst>
                </a:gridCol>
                <a:gridCol w="640081">
                  <a:extLst>
                    <a:ext uri="{9D8B030D-6E8A-4147-A177-3AD203B41FA5}">
                      <a16:colId xmlns:a16="http://schemas.microsoft.com/office/drawing/2014/main" val="2956008100"/>
                    </a:ext>
                  </a:extLst>
                </a:gridCol>
                <a:gridCol w="640081">
                  <a:extLst>
                    <a:ext uri="{9D8B030D-6E8A-4147-A177-3AD203B41FA5}">
                      <a16:colId xmlns:a16="http://schemas.microsoft.com/office/drawing/2014/main" val="876454072"/>
                    </a:ext>
                  </a:extLst>
                </a:gridCol>
                <a:gridCol w="640081">
                  <a:extLst>
                    <a:ext uri="{9D8B030D-6E8A-4147-A177-3AD203B41FA5}">
                      <a16:colId xmlns:a16="http://schemas.microsoft.com/office/drawing/2014/main" val="1563983007"/>
                    </a:ext>
                  </a:extLst>
                </a:gridCol>
              </a:tblGrid>
              <a:tr h="491385">
                <a:tc>
                  <a:txBody>
                    <a:bodyPr/>
                    <a:lstStyle/>
                    <a:p>
                      <a:pPr algn="ctr"/>
                      <a:r>
                        <a:rPr lang="en-NL" dirty="0"/>
                        <a:t>1</a:t>
                      </a:r>
                      <a:endParaRPr lang="en-NL" dirty="0">
                        <a:solidFill>
                          <a:srgbClr val="FF0000"/>
                        </a:solidFill>
                      </a:endParaRPr>
                    </a:p>
                  </a:txBody>
                  <a:tcPr>
                    <a:solidFill>
                      <a:schemeClr val="accent6">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0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966576617"/>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932167111"/>
                  </a:ext>
                </a:extLst>
              </a:tr>
              <a:tr h="491385">
                <a:tc>
                  <a:txBody>
                    <a:bodyPr/>
                    <a:lstStyle/>
                    <a:p>
                      <a:pPr algn="ctr"/>
                      <a:r>
                        <a:rPr lang="en-NL" dirty="0"/>
                        <a:t>0</a:t>
                      </a:r>
                      <a:endParaRPr lang="en-NL" dirty="0">
                        <a:solidFill>
                          <a:srgbClr val="FF0000"/>
                        </a:solidFill>
                      </a:endParaRPr>
                    </a:p>
                  </a:txBody>
                  <a:tcPr>
                    <a:solidFill>
                      <a:schemeClr val="accent6">
                        <a:lumMod val="60000"/>
                        <a:lumOff val="40000"/>
                      </a:schemeClr>
                    </a:solidFill>
                  </a:tcPr>
                </a:tc>
                <a:tc>
                  <a:txBody>
                    <a:bodyPr/>
                    <a:lstStyle/>
                    <a:p>
                      <a:pPr algn="ctr"/>
                      <a:r>
                        <a:rPr lang="en-NL" dirty="0"/>
                        <a:t>0 </a:t>
                      </a:r>
                      <a:r>
                        <a:rPr lang="en-NL" dirty="0">
                          <a:solidFill>
                            <a:srgbClr val="FF0000"/>
                          </a:solidFill>
                        </a:rPr>
                        <a:t>x0</a:t>
                      </a:r>
                      <a:endParaRPr lang="en-NL" dirty="0"/>
                    </a:p>
                  </a:txBody>
                  <a:tcPr>
                    <a:solidFill>
                      <a:schemeClr val="accent4">
                        <a:lumMod val="60000"/>
                        <a:lumOff val="40000"/>
                      </a:schemeClr>
                    </a:solidFill>
                  </a:tcPr>
                </a:tc>
                <a:tc>
                  <a:txBody>
                    <a:bodyPr/>
                    <a:lstStyle/>
                    <a:p>
                      <a:pPr algn="ctr"/>
                      <a:r>
                        <a:rPr lang="en-NL" dirty="0"/>
                        <a:t>1 </a:t>
                      </a:r>
                      <a:r>
                        <a:rPr lang="en-NL" dirty="0">
                          <a:solidFill>
                            <a:srgbClr val="FF0000"/>
                          </a:solidFill>
                        </a:rPr>
                        <a:t>x0</a:t>
                      </a:r>
                    </a:p>
                  </a:txBody>
                  <a:tcPr>
                    <a:solidFill>
                      <a:schemeClr val="accent4">
                        <a:lumMod val="60000"/>
                        <a:lumOff val="40000"/>
                      </a:schemeClr>
                    </a:solidFill>
                  </a:tcPr>
                </a:tc>
                <a:tc>
                  <a:txBody>
                    <a:bodyPr/>
                    <a:lstStyle/>
                    <a:p>
                      <a:pPr algn="ctr"/>
                      <a:r>
                        <a:rPr lang="en-NL" dirty="0"/>
                        <a:t>1 </a:t>
                      </a:r>
                      <a:r>
                        <a:rPr lang="en-NL" dirty="0">
                          <a:solidFill>
                            <a:srgbClr val="FF0000"/>
                          </a:solidFill>
                        </a:rPr>
                        <a:t>x1</a:t>
                      </a:r>
                      <a:endParaRPr lang="en-NL" dirty="0"/>
                    </a:p>
                  </a:txBody>
                  <a:tcPr>
                    <a:solidFill>
                      <a:schemeClr val="accent4">
                        <a:lumMod val="60000"/>
                        <a:lumOff val="40000"/>
                      </a:schemeClr>
                    </a:solidFill>
                  </a:tcPr>
                </a:tc>
                <a:tc>
                  <a:txBody>
                    <a:bodyPr/>
                    <a:lstStyle/>
                    <a:p>
                      <a:pPr algn="ctr"/>
                      <a:r>
                        <a:rPr lang="en-NL" dirty="0"/>
                        <a:t>1</a:t>
                      </a:r>
                    </a:p>
                  </a:txBody>
                  <a:tcPr>
                    <a:solidFill>
                      <a:schemeClr val="accent6">
                        <a:lumMod val="60000"/>
                        <a:lumOff val="40000"/>
                      </a:schemeClr>
                    </a:solidFill>
                  </a:tcPr>
                </a:tc>
                <a:extLst>
                  <a:ext uri="{0D108BD9-81ED-4DB2-BD59-A6C34878D82A}">
                    <a16:rowId xmlns:a16="http://schemas.microsoft.com/office/drawing/2014/main" val="4047735606"/>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2100018278"/>
                  </a:ext>
                </a:extLst>
              </a:tr>
              <a:tr h="491385">
                <a:tc>
                  <a:txBody>
                    <a:bodyPr/>
                    <a:lstStyle/>
                    <a:p>
                      <a:pPr algn="ctr"/>
                      <a:r>
                        <a:rPr lang="en-NL" dirty="0"/>
                        <a:t>0</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1</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tc>
                  <a:txBody>
                    <a:bodyPr/>
                    <a:lstStyle/>
                    <a:p>
                      <a:pPr algn="ctr"/>
                      <a:r>
                        <a:rPr lang="en-NL" dirty="0"/>
                        <a:t>0</a:t>
                      </a:r>
                    </a:p>
                  </a:txBody>
                  <a:tcPr>
                    <a:solidFill>
                      <a:schemeClr val="accent6">
                        <a:lumMod val="60000"/>
                        <a:lumOff val="40000"/>
                      </a:schemeClr>
                    </a:solidFill>
                  </a:tcPr>
                </a:tc>
                <a:extLst>
                  <a:ext uri="{0D108BD9-81ED-4DB2-BD59-A6C34878D82A}">
                    <a16:rowId xmlns:a16="http://schemas.microsoft.com/office/drawing/2014/main" val="1891549075"/>
                  </a:ext>
                </a:extLst>
              </a:tr>
            </a:tbl>
          </a:graphicData>
        </a:graphic>
      </p:graphicFrame>
      <p:graphicFrame>
        <p:nvGraphicFramePr>
          <p:cNvPr id="9" name="Table 8">
            <a:extLst>
              <a:ext uri="{FF2B5EF4-FFF2-40B4-BE49-F238E27FC236}">
                <a16:creationId xmlns:a16="http://schemas.microsoft.com/office/drawing/2014/main" id="{4187A1D1-C35D-354B-9488-D533C4516DAE}"/>
              </a:ext>
            </a:extLst>
          </p:cNvPr>
          <p:cNvGraphicFramePr>
            <a:graphicFrameLocks noGrp="1"/>
          </p:cNvGraphicFramePr>
          <p:nvPr>
            <p:extLst>
              <p:ext uri="{D42A27DB-BD31-4B8C-83A1-F6EECF244321}">
                <p14:modId xmlns:p14="http://schemas.microsoft.com/office/powerpoint/2010/main" val="547395004"/>
              </p:ext>
            </p:extLst>
          </p:nvPr>
        </p:nvGraphicFramePr>
        <p:xfrm>
          <a:off x="9453064" y="3620423"/>
          <a:ext cx="1406235" cy="1123911"/>
        </p:xfrm>
        <a:graphic>
          <a:graphicData uri="http://schemas.openxmlformats.org/drawingml/2006/table">
            <a:tbl>
              <a:tblPr firstRow="1" bandRow="1">
                <a:tableStyleId>{5940675A-B579-460E-94D1-54222C63F5DA}</a:tableStyleId>
              </a:tblPr>
              <a:tblGrid>
                <a:gridCol w="468745">
                  <a:extLst>
                    <a:ext uri="{9D8B030D-6E8A-4147-A177-3AD203B41FA5}">
                      <a16:colId xmlns:a16="http://schemas.microsoft.com/office/drawing/2014/main" val="2573935783"/>
                    </a:ext>
                  </a:extLst>
                </a:gridCol>
                <a:gridCol w="468745">
                  <a:extLst>
                    <a:ext uri="{9D8B030D-6E8A-4147-A177-3AD203B41FA5}">
                      <a16:colId xmlns:a16="http://schemas.microsoft.com/office/drawing/2014/main" val="1357074788"/>
                    </a:ext>
                  </a:extLst>
                </a:gridCol>
                <a:gridCol w="468745">
                  <a:extLst>
                    <a:ext uri="{9D8B030D-6E8A-4147-A177-3AD203B41FA5}">
                      <a16:colId xmlns:a16="http://schemas.microsoft.com/office/drawing/2014/main" val="2956008100"/>
                    </a:ext>
                  </a:extLst>
                </a:gridCol>
              </a:tblGrid>
              <a:tr h="374637">
                <a:tc>
                  <a:txBody>
                    <a:bodyPr/>
                    <a:lstStyle/>
                    <a:p>
                      <a:pPr algn="ctr"/>
                      <a:r>
                        <a:rPr lang="en-NL" dirty="0"/>
                        <a:t>6</a:t>
                      </a:r>
                    </a:p>
                  </a:txBody>
                  <a:tcPr>
                    <a:solidFill>
                      <a:schemeClr val="accent2">
                        <a:lumMod val="60000"/>
                        <a:lumOff val="40000"/>
                      </a:schemeClr>
                    </a:solidFill>
                  </a:tcPr>
                </a:tc>
                <a:tc>
                  <a:txBody>
                    <a:bodyPr/>
                    <a:lstStyle/>
                    <a:p>
                      <a:pPr algn="ctr"/>
                      <a:r>
                        <a:rPr lang="en-NL" dirty="0"/>
                        <a:t>5</a:t>
                      </a:r>
                    </a:p>
                  </a:txBody>
                  <a:tcPr>
                    <a:solidFill>
                      <a:schemeClr val="accent2">
                        <a:lumMod val="60000"/>
                        <a:lumOff val="40000"/>
                      </a:schemeClr>
                    </a:solidFill>
                  </a:tcPr>
                </a:tc>
                <a:tc>
                  <a:txBody>
                    <a:bodyPr/>
                    <a:lstStyle/>
                    <a:p>
                      <a:pPr algn="ctr"/>
                      <a:endParaRPr lang="en-NL" dirty="0"/>
                    </a:p>
                  </a:txBody>
                  <a:tcPr/>
                </a:tc>
                <a:extLst>
                  <a:ext uri="{0D108BD9-81ED-4DB2-BD59-A6C34878D82A}">
                    <a16:rowId xmlns:a16="http://schemas.microsoft.com/office/drawing/2014/main" val="2476278901"/>
                  </a:ext>
                </a:extLst>
              </a:tr>
              <a:tr h="374637">
                <a:tc>
                  <a:txBody>
                    <a:bodyPr/>
                    <a:lstStyle/>
                    <a:p>
                      <a:pPr algn="ctr"/>
                      <a:endParaRPr lang="en-NL" dirty="0"/>
                    </a:p>
                  </a:txBody>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2100018278"/>
                  </a:ext>
                </a:extLst>
              </a:tr>
              <a:tr h="374637">
                <a:tc>
                  <a:txBody>
                    <a:bodyPr/>
                    <a:lstStyle/>
                    <a:p>
                      <a:pPr algn="ctr"/>
                      <a:endParaRPr lang="en-NL" dirty="0"/>
                    </a:p>
                  </a:txBody>
                  <a:tcPr/>
                </a:tc>
                <a:tc>
                  <a:txBody>
                    <a:bodyPr/>
                    <a:lstStyle/>
                    <a:p>
                      <a:pPr algn="ctr"/>
                      <a:endParaRPr lang="en-NL" dirty="0"/>
                    </a:p>
                  </a:txBody>
                  <a:tcPr/>
                </a:tc>
                <a:tc>
                  <a:txBody>
                    <a:bodyPr/>
                    <a:lstStyle/>
                    <a:p>
                      <a:pPr algn="ctr"/>
                      <a:endParaRPr lang="en-NL" dirty="0"/>
                    </a:p>
                  </a:txBody>
                  <a:tcPr/>
                </a:tc>
                <a:extLst>
                  <a:ext uri="{0D108BD9-81ED-4DB2-BD59-A6C34878D82A}">
                    <a16:rowId xmlns:a16="http://schemas.microsoft.com/office/drawing/2014/main" val="1875971330"/>
                  </a:ext>
                </a:extLst>
              </a:tr>
            </a:tbl>
          </a:graphicData>
        </a:graphic>
      </p:graphicFrame>
    </p:spTree>
    <p:extLst>
      <p:ext uri="{BB962C8B-B14F-4D97-AF65-F5344CB8AC3E}">
        <p14:creationId xmlns:p14="http://schemas.microsoft.com/office/powerpoint/2010/main" val="3789889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Symmetric filter</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pPr marL="0" indent="0">
              <a:buNone/>
            </a:pPr>
            <a:r>
              <a:rPr lang="en-GB" dirty="0"/>
              <a:t>If the filter is symmetric than the output will be the same for a convolution and cross-correlation.</a:t>
            </a:r>
            <a:endParaRPr lang="en-NL" dirty="0"/>
          </a:p>
        </p:txBody>
      </p:sp>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pic>
        <p:nvPicPr>
          <p:cNvPr id="6" name="Picture 5" descr="A picture containing text, crossword puzzle&#10;&#10;Description automatically generated">
            <a:extLst>
              <a:ext uri="{FF2B5EF4-FFF2-40B4-BE49-F238E27FC236}">
                <a16:creationId xmlns:a16="http://schemas.microsoft.com/office/drawing/2014/main" id="{AECE5EC3-05B4-D14A-86E7-EA554E00C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942" y="3064476"/>
            <a:ext cx="4928115" cy="3597711"/>
          </a:xfrm>
          <a:prstGeom prst="rect">
            <a:avLst/>
          </a:prstGeom>
        </p:spPr>
      </p:pic>
      <p:graphicFrame>
        <p:nvGraphicFramePr>
          <p:cNvPr id="5" name="Table 6">
            <a:extLst>
              <a:ext uri="{FF2B5EF4-FFF2-40B4-BE49-F238E27FC236}">
                <a16:creationId xmlns:a16="http://schemas.microsoft.com/office/drawing/2014/main" id="{FBEBF131-0735-6147-953F-967464FDF663}"/>
              </a:ext>
            </a:extLst>
          </p:cNvPr>
          <p:cNvGraphicFramePr>
            <a:graphicFrameLocks noGrp="1"/>
          </p:cNvGraphicFramePr>
          <p:nvPr>
            <p:extLst>
              <p:ext uri="{D42A27DB-BD31-4B8C-83A1-F6EECF244321}">
                <p14:modId xmlns:p14="http://schemas.microsoft.com/office/powerpoint/2010/main" val="558271894"/>
              </p:ext>
            </p:extLst>
          </p:nvPr>
        </p:nvGraphicFramePr>
        <p:xfrm>
          <a:off x="1939637" y="4182379"/>
          <a:ext cx="1406235" cy="1123911"/>
        </p:xfrm>
        <a:graphic>
          <a:graphicData uri="http://schemas.openxmlformats.org/drawingml/2006/table">
            <a:tbl>
              <a:tblPr firstRow="1" bandRow="1">
                <a:tableStyleId>{5940675A-B579-460E-94D1-54222C63F5DA}</a:tableStyleId>
              </a:tblPr>
              <a:tblGrid>
                <a:gridCol w="468745">
                  <a:extLst>
                    <a:ext uri="{9D8B030D-6E8A-4147-A177-3AD203B41FA5}">
                      <a16:colId xmlns:a16="http://schemas.microsoft.com/office/drawing/2014/main" val="2573935783"/>
                    </a:ext>
                  </a:extLst>
                </a:gridCol>
                <a:gridCol w="468745">
                  <a:extLst>
                    <a:ext uri="{9D8B030D-6E8A-4147-A177-3AD203B41FA5}">
                      <a16:colId xmlns:a16="http://schemas.microsoft.com/office/drawing/2014/main" val="1357074788"/>
                    </a:ext>
                  </a:extLst>
                </a:gridCol>
                <a:gridCol w="468745">
                  <a:extLst>
                    <a:ext uri="{9D8B030D-6E8A-4147-A177-3AD203B41FA5}">
                      <a16:colId xmlns:a16="http://schemas.microsoft.com/office/drawing/2014/main" val="2956008100"/>
                    </a:ext>
                  </a:extLst>
                </a:gridCol>
              </a:tblGrid>
              <a:tr h="374637">
                <a:tc>
                  <a:txBody>
                    <a:bodyPr/>
                    <a:lstStyle/>
                    <a:p>
                      <a:pPr algn="ctr"/>
                      <a:r>
                        <a:rPr lang="en-NL" dirty="0"/>
                        <a:t>1</a:t>
                      </a:r>
                    </a:p>
                  </a:txBody>
                  <a:tcPr/>
                </a:tc>
                <a:tc>
                  <a:txBody>
                    <a:bodyPr/>
                    <a:lstStyle/>
                    <a:p>
                      <a:pPr algn="ctr"/>
                      <a:r>
                        <a:rPr lang="en-NL" dirty="0"/>
                        <a:t>0</a:t>
                      </a:r>
                    </a:p>
                  </a:txBody>
                  <a:tcPr/>
                </a:tc>
                <a:tc>
                  <a:txBody>
                    <a:bodyPr/>
                    <a:lstStyle/>
                    <a:p>
                      <a:pPr algn="ctr"/>
                      <a:r>
                        <a:rPr lang="en-NL" dirty="0"/>
                        <a:t>1</a:t>
                      </a:r>
                    </a:p>
                  </a:txBody>
                  <a:tcPr/>
                </a:tc>
                <a:extLst>
                  <a:ext uri="{0D108BD9-81ED-4DB2-BD59-A6C34878D82A}">
                    <a16:rowId xmlns:a16="http://schemas.microsoft.com/office/drawing/2014/main" val="2476278901"/>
                  </a:ext>
                </a:extLst>
              </a:tr>
              <a:tr h="374637">
                <a:tc>
                  <a:txBody>
                    <a:bodyPr/>
                    <a:lstStyle/>
                    <a:p>
                      <a:pPr algn="ctr"/>
                      <a:r>
                        <a:rPr lang="en-NL" dirty="0"/>
                        <a:t>0</a:t>
                      </a:r>
                    </a:p>
                  </a:txBody>
                  <a:tcPr/>
                </a:tc>
                <a:tc>
                  <a:txBody>
                    <a:bodyPr/>
                    <a:lstStyle/>
                    <a:p>
                      <a:pPr algn="ctr"/>
                      <a:r>
                        <a:rPr lang="en-NL" dirty="0"/>
                        <a:t>1</a:t>
                      </a:r>
                    </a:p>
                  </a:txBody>
                  <a:tcPr/>
                </a:tc>
                <a:tc>
                  <a:txBody>
                    <a:bodyPr/>
                    <a:lstStyle/>
                    <a:p>
                      <a:pPr algn="ctr"/>
                      <a:r>
                        <a:rPr lang="en-NL" dirty="0"/>
                        <a:t>0</a:t>
                      </a:r>
                    </a:p>
                  </a:txBody>
                  <a:tcPr/>
                </a:tc>
                <a:extLst>
                  <a:ext uri="{0D108BD9-81ED-4DB2-BD59-A6C34878D82A}">
                    <a16:rowId xmlns:a16="http://schemas.microsoft.com/office/drawing/2014/main" val="2100018278"/>
                  </a:ext>
                </a:extLst>
              </a:tr>
              <a:tr h="374637">
                <a:tc>
                  <a:txBody>
                    <a:bodyPr/>
                    <a:lstStyle/>
                    <a:p>
                      <a:pPr algn="ctr"/>
                      <a:r>
                        <a:rPr lang="en-NL" dirty="0"/>
                        <a:t>1</a:t>
                      </a:r>
                    </a:p>
                  </a:txBody>
                  <a:tcPr/>
                </a:tc>
                <a:tc>
                  <a:txBody>
                    <a:bodyPr/>
                    <a:lstStyle/>
                    <a:p>
                      <a:pPr algn="ctr"/>
                      <a:r>
                        <a:rPr lang="en-NL" dirty="0"/>
                        <a:t>0</a:t>
                      </a:r>
                    </a:p>
                  </a:txBody>
                  <a:tcPr/>
                </a:tc>
                <a:tc>
                  <a:txBody>
                    <a:bodyPr/>
                    <a:lstStyle/>
                    <a:p>
                      <a:pPr algn="ctr"/>
                      <a:r>
                        <a:rPr lang="en-NL" dirty="0"/>
                        <a:t>1</a:t>
                      </a:r>
                    </a:p>
                  </a:txBody>
                  <a:tcPr/>
                </a:tc>
                <a:extLst>
                  <a:ext uri="{0D108BD9-81ED-4DB2-BD59-A6C34878D82A}">
                    <a16:rowId xmlns:a16="http://schemas.microsoft.com/office/drawing/2014/main" val="1875971330"/>
                  </a:ext>
                </a:extLst>
              </a:tr>
            </a:tbl>
          </a:graphicData>
        </a:graphic>
      </p:graphicFrame>
      <p:sp>
        <p:nvSpPr>
          <p:cNvPr id="7" name="TextBox 6">
            <a:extLst>
              <a:ext uri="{FF2B5EF4-FFF2-40B4-BE49-F238E27FC236}">
                <a16:creationId xmlns:a16="http://schemas.microsoft.com/office/drawing/2014/main" id="{B9C0F4E6-7BB2-7C41-BDF7-3389BDC8AF35}"/>
              </a:ext>
            </a:extLst>
          </p:cNvPr>
          <p:cNvSpPr txBox="1"/>
          <p:nvPr/>
        </p:nvSpPr>
        <p:spPr>
          <a:xfrm>
            <a:off x="2229083" y="5441227"/>
            <a:ext cx="827342" cy="461665"/>
          </a:xfrm>
          <a:prstGeom prst="rect">
            <a:avLst/>
          </a:prstGeom>
          <a:noFill/>
        </p:spPr>
        <p:txBody>
          <a:bodyPr wrap="none" rtlCol="0">
            <a:spAutoFit/>
          </a:bodyPr>
          <a:lstStyle/>
          <a:p>
            <a:r>
              <a:rPr lang="en-NL" sz="2400" dirty="0"/>
              <a:t>Filter</a:t>
            </a:r>
          </a:p>
        </p:txBody>
      </p:sp>
    </p:spTree>
    <p:extLst>
      <p:ext uri="{BB962C8B-B14F-4D97-AF65-F5344CB8AC3E}">
        <p14:creationId xmlns:p14="http://schemas.microsoft.com/office/powerpoint/2010/main" val="2276404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What is a convolution? </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a:xfrm>
            <a:off x="5535954" y="2944131"/>
            <a:ext cx="8980714" cy="4351338"/>
          </a:xfrm>
        </p:spPr>
        <p:txBody>
          <a:bodyPr/>
          <a:lstStyle/>
          <a:p>
            <a:pPr marL="0" indent="0" algn="ctr">
              <a:buNone/>
            </a:pPr>
            <a:r>
              <a:rPr lang="en-GB" dirty="0">
                <a:hlinkClick r:id="rId5"/>
              </a:rPr>
              <a:t>02-02-convolutions</a:t>
            </a:r>
          </a:p>
          <a:p>
            <a:pPr marL="0" indent="0" algn="ctr">
              <a:buNone/>
            </a:pPr>
            <a:r>
              <a:rPr lang="en-GB" dirty="0">
                <a:hlinkClick r:id="rId5"/>
              </a:rPr>
              <a:t>notebook</a:t>
            </a:r>
            <a:endParaRPr lang="en-NL" dirty="0"/>
          </a:p>
        </p:txBody>
      </p:sp>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pic>
        <p:nvPicPr>
          <p:cNvPr id="5" name="What is a convolution What is a Gaussian Kernel - - This was the main animation used at the intro of last weeks convolutions lecture." descr="What is a convolution What is a Gaussian Kernel - - This was the main animation used at the intro of last weeks convolutions lecture.">
            <a:hlinkClick r:id="" action="ppaction://media"/>
            <a:extLst>
              <a:ext uri="{FF2B5EF4-FFF2-40B4-BE49-F238E27FC236}">
                <a16:creationId xmlns:a16="http://schemas.microsoft.com/office/drawing/2014/main" id="{872E56A1-F396-5749-B8DA-EB197E35E50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8200" y="2024867"/>
            <a:ext cx="7027296" cy="3952854"/>
          </a:xfrm>
          <a:prstGeom prst="rect">
            <a:avLst/>
          </a:prstGeom>
        </p:spPr>
      </p:pic>
    </p:spTree>
    <p:extLst>
      <p:ext uri="{BB962C8B-B14F-4D97-AF65-F5344CB8AC3E}">
        <p14:creationId xmlns:p14="http://schemas.microsoft.com/office/powerpoint/2010/main" val="42436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p:txBody>
          <a:bodyPr/>
          <a:lstStyle/>
          <a:p>
            <a:r>
              <a:rPr lang="en-NL" dirty="0"/>
              <a:t>Convolutional Neural Network components</a:t>
            </a:r>
          </a:p>
        </p:txBody>
      </p:sp>
    </p:spTree>
    <p:extLst>
      <p:ext uri="{BB962C8B-B14F-4D97-AF65-F5344CB8AC3E}">
        <p14:creationId xmlns:p14="http://schemas.microsoft.com/office/powerpoint/2010/main" val="1097069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8964-0AD6-4B4C-8EE4-D4A50695F5D6}"/>
              </a:ext>
            </a:extLst>
          </p:cNvPr>
          <p:cNvSpPr>
            <a:spLocks noGrp="1"/>
          </p:cNvSpPr>
          <p:nvPr>
            <p:ph type="title"/>
          </p:nvPr>
        </p:nvSpPr>
        <p:spPr/>
        <p:txBody>
          <a:bodyPr/>
          <a:lstStyle/>
          <a:p>
            <a:r>
              <a:rPr lang="en-NL" dirty="0"/>
              <a:t>Convolutional layer</a:t>
            </a:r>
          </a:p>
        </p:txBody>
      </p:sp>
      <p:sp>
        <p:nvSpPr>
          <p:cNvPr id="3" name="Content Placeholder 2">
            <a:extLst>
              <a:ext uri="{FF2B5EF4-FFF2-40B4-BE49-F238E27FC236}">
                <a16:creationId xmlns:a16="http://schemas.microsoft.com/office/drawing/2014/main" id="{ADC95269-B590-9B4D-8597-986DC55B996D}"/>
              </a:ext>
            </a:extLst>
          </p:cNvPr>
          <p:cNvSpPr>
            <a:spLocks noGrp="1"/>
          </p:cNvSpPr>
          <p:nvPr>
            <p:ph idx="1"/>
          </p:nvPr>
        </p:nvSpPr>
        <p:spPr/>
        <p:txBody>
          <a:bodyPr/>
          <a:lstStyle/>
          <a:p>
            <a:r>
              <a:rPr lang="en-NL" i="1" dirty="0"/>
              <a:t>Learnable </a:t>
            </a:r>
            <a:r>
              <a:rPr lang="en-NL" dirty="0"/>
              <a:t>filters</a:t>
            </a:r>
          </a:p>
          <a:p>
            <a:r>
              <a:rPr lang="en-NL" dirty="0"/>
              <a:t>Filters are used to create </a:t>
            </a:r>
            <a:r>
              <a:rPr lang="en-NL" i="1" dirty="0"/>
              <a:t>feature maps</a:t>
            </a:r>
            <a:endParaRPr lang="en-NL" dirty="0"/>
          </a:p>
        </p:txBody>
      </p:sp>
      <p:pic>
        <p:nvPicPr>
          <p:cNvPr id="7" name="Picture 6">
            <a:extLst>
              <a:ext uri="{FF2B5EF4-FFF2-40B4-BE49-F238E27FC236}">
                <a16:creationId xmlns:a16="http://schemas.microsoft.com/office/drawing/2014/main" id="{C8020BC7-0F43-6F42-8771-BBC10597C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388" y="3061404"/>
            <a:ext cx="6339016" cy="3592109"/>
          </a:xfrm>
          <a:prstGeom prst="rect">
            <a:avLst/>
          </a:prstGeom>
        </p:spPr>
      </p:pic>
    </p:spTree>
    <p:extLst>
      <p:ext uri="{BB962C8B-B14F-4D97-AF65-F5344CB8AC3E}">
        <p14:creationId xmlns:p14="http://schemas.microsoft.com/office/powerpoint/2010/main" val="162135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p:txBody>
          <a:bodyPr/>
          <a:lstStyle/>
          <a:p>
            <a:r>
              <a:rPr lang="en-US" dirty="0"/>
              <a:t>Challenges in image recognition</a:t>
            </a:r>
          </a:p>
        </p:txBody>
      </p:sp>
    </p:spTree>
    <p:extLst>
      <p:ext uri="{BB962C8B-B14F-4D97-AF65-F5344CB8AC3E}">
        <p14:creationId xmlns:p14="http://schemas.microsoft.com/office/powerpoint/2010/main" val="1525898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8964-0AD6-4B4C-8EE4-D4A50695F5D6}"/>
              </a:ext>
            </a:extLst>
          </p:cNvPr>
          <p:cNvSpPr>
            <a:spLocks noGrp="1"/>
          </p:cNvSpPr>
          <p:nvPr>
            <p:ph type="title"/>
          </p:nvPr>
        </p:nvSpPr>
        <p:spPr/>
        <p:txBody>
          <a:bodyPr/>
          <a:lstStyle/>
          <a:p>
            <a:r>
              <a:rPr lang="en-NL" dirty="0"/>
              <a:t>Convolutional layer</a:t>
            </a:r>
          </a:p>
        </p:txBody>
      </p:sp>
      <p:sp>
        <p:nvSpPr>
          <p:cNvPr id="3" name="Content Placeholder 2">
            <a:extLst>
              <a:ext uri="{FF2B5EF4-FFF2-40B4-BE49-F238E27FC236}">
                <a16:creationId xmlns:a16="http://schemas.microsoft.com/office/drawing/2014/main" id="{ADC95269-B590-9B4D-8597-986DC55B996D}"/>
              </a:ext>
            </a:extLst>
          </p:cNvPr>
          <p:cNvSpPr>
            <a:spLocks noGrp="1"/>
          </p:cNvSpPr>
          <p:nvPr>
            <p:ph idx="1"/>
          </p:nvPr>
        </p:nvSpPr>
        <p:spPr/>
        <p:txBody>
          <a:bodyPr/>
          <a:lstStyle/>
          <a:p>
            <a:r>
              <a:rPr lang="en-NL" dirty="0"/>
              <a:t>An activation function is then applied to the feature maps</a:t>
            </a:r>
          </a:p>
        </p:txBody>
      </p:sp>
      <p:pic>
        <p:nvPicPr>
          <p:cNvPr id="5" name="Picture 4" descr="Graphical user interface, text, website&#10;&#10;Description automatically generated">
            <a:extLst>
              <a:ext uri="{FF2B5EF4-FFF2-40B4-BE49-F238E27FC236}">
                <a16:creationId xmlns:a16="http://schemas.microsoft.com/office/drawing/2014/main" id="{442C6D03-3F61-B749-9942-27AC6827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313" y="3246463"/>
            <a:ext cx="8189097" cy="3065437"/>
          </a:xfrm>
          <a:prstGeom prst="rect">
            <a:avLst/>
          </a:prstGeom>
        </p:spPr>
      </p:pic>
    </p:spTree>
    <p:extLst>
      <p:ext uri="{BB962C8B-B14F-4D97-AF65-F5344CB8AC3E}">
        <p14:creationId xmlns:p14="http://schemas.microsoft.com/office/powerpoint/2010/main" val="4041354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FEC467D-64B2-AC48-BA42-B8594EBE1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218" y="1690688"/>
            <a:ext cx="8826500" cy="3860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DC95269-B590-9B4D-8597-986DC55B996D}"/>
              </a:ext>
            </a:extLst>
          </p:cNvPr>
          <p:cNvSpPr>
            <a:spLocks noGrp="1"/>
          </p:cNvSpPr>
          <p:nvPr>
            <p:ph idx="1"/>
          </p:nvPr>
        </p:nvSpPr>
        <p:spPr/>
        <p:txBody>
          <a:bodyPr/>
          <a:lstStyle/>
          <a:p>
            <a:r>
              <a:rPr lang="en-NL" dirty="0"/>
              <a:t>Stride</a:t>
            </a:r>
          </a:p>
        </p:txBody>
      </p:sp>
      <p:sp>
        <p:nvSpPr>
          <p:cNvPr id="2" name="Title 1">
            <a:extLst>
              <a:ext uri="{FF2B5EF4-FFF2-40B4-BE49-F238E27FC236}">
                <a16:creationId xmlns:a16="http://schemas.microsoft.com/office/drawing/2014/main" id="{6BFB8964-0AD6-4B4C-8EE4-D4A50695F5D6}"/>
              </a:ext>
            </a:extLst>
          </p:cNvPr>
          <p:cNvSpPr>
            <a:spLocks noGrp="1"/>
          </p:cNvSpPr>
          <p:nvPr>
            <p:ph type="title"/>
          </p:nvPr>
        </p:nvSpPr>
        <p:spPr/>
        <p:txBody>
          <a:bodyPr/>
          <a:lstStyle/>
          <a:p>
            <a:r>
              <a:rPr lang="en-NL" dirty="0"/>
              <a:t>Spatial reduction</a:t>
            </a:r>
          </a:p>
        </p:txBody>
      </p:sp>
    </p:spTree>
    <p:extLst>
      <p:ext uri="{BB962C8B-B14F-4D97-AF65-F5344CB8AC3E}">
        <p14:creationId xmlns:p14="http://schemas.microsoft.com/office/powerpoint/2010/main" val="2865536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8964-0AD6-4B4C-8EE4-D4A50695F5D6}"/>
              </a:ext>
            </a:extLst>
          </p:cNvPr>
          <p:cNvSpPr>
            <a:spLocks noGrp="1"/>
          </p:cNvSpPr>
          <p:nvPr>
            <p:ph type="title"/>
          </p:nvPr>
        </p:nvSpPr>
        <p:spPr/>
        <p:txBody>
          <a:bodyPr/>
          <a:lstStyle/>
          <a:p>
            <a:r>
              <a:rPr lang="en-NL" dirty="0"/>
              <a:t>Spatial reduction</a:t>
            </a:r>
          </a:p>
        </p:txBody>
      </p:sp>
      <p:sp>
        <p:nvSpPr>
          <p:cNvPr id="3" name="Content Placeholder 2">
            <a:extLst>
              <a:ext uri="{FF2B5EF4-FFF2-40B4-BE49-F238E27FC236}">
                <a16:creationId xmlns:a16="http://schemas.microsoft.com/office/drawing/2014/main" id="{ADC95269-B590-9B4D-8597-986DC55B996D}"/>
              </a:ext>
            </a:extLst>
          </p:cNvPr>
          <p:cNvSpPr>
            <a:spLocks noGrp="1"/>
          </p:cNvSpPr>
          <p:nvPr>
            <p:ph idx="1"/>
          </p:nvPr>
        </p:nvSpPr>
        <p:spPr/>
        <p:txBody>
          <a:bodyPr/>
          <a:lstStyle/>
          <a:p>
            <a:r>
              <a:rPr lang="en-NL" dirty="0"/>
              <a:t>Pooling</a:t>
            </a:r>
          </a:p>
        </p:txBody>
      </p:sp>
      <p:pic>
        <p:nvPicPr>
          <p:cNvPr id="4" name="Picture 3">
            <a:extLst>
              <a:ext uri="{FF2B5EF4-FFF2-40B4-BE49-F238E27FC236}">
                <a16:creationId xmlns:a16="http://schemas.microsoft.com/office/drawing/2014/main" id="{E238DA98-3800-AC46-817C-1E66941076FF}"/>
              </a:ext>
            </a:extLst>
          </p:cNvPr>
          <p:cNvPicPr>
            <a:picLocks noChangeAspect="1"/>
          </p:cNvPicPr>
          <p:nvPr/>
        </p:nvPicPr>
        <p:blipFill>
          <a:blip r:embed="rId3"/>
          <a:stretch>
            <a:fillRect/>
          </a:stretch>
        </p:blipFill>
        <p:spPr>
          <a:xfrm>
            <a:off x="3534100" y="2533135"/>
            <a:ext cx="6536828" cy="3778765"/>
          </a:xfrm>
          <a:prstGeom prst="rect">
            <a:avLst/>
          </a:prstGeom>
        </p:spPr>
      </p:pic>
    </p:spTree>
    <p:extLst>
      <p:ext uri="{BB962C8B-B14F-4D97-AF65-F5344CB8AC3E}">
        <p14:creationId xmlns:p14="http://schemas.microsoft.com/office/powerpoint/2010/main" val="3739430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Convolutional Neural Network</a:t>
            </a:r>
          </a:p>
        </p:txBody>
      </p:sp>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pic>
        <p:nvPicPr>
          <p:cNvPr id="5" name="Picture 2" descr="Sensors | Free Full-Text | Time Series Multiple Channel Convolutional  Neural Network with Attention-Based Long Short-Term Memory for Predicting  Bearing Remaining Useful Life">
            <a:extLst>
              <a:ext uri="{FF2B5EF4-FFF2-40B4-BE49-F238E27FC236}">
                <a16:creationId xmlns:a16="http://schemas.microsoft.com/office/drawing/2014/main" id="{E5F6A9CB-871B-2844-975C-3AA51C190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783" y="2289390"/>
            <a:ext cx="6650182" cy="259599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3FAFA269-E68E-0947-9FD1-5889430618FC}"/>
              </a:ext>
            </a:extLst>
          </p:cNvPr>
          <p:cNvSpPr>
            <a:spLocks noGrp="1"/>
          </p:cNvSpPr>
          <p:nvPr>
            <p:ph idx="1"/>
          </p:nvPr>
        </p:nvSpPr>
        <p:spPr/>
        <p:txBody>
          <a:bodyPr/>
          <a:lstStyle/>
          <a:p>
            <a:endParaRPr lang="en-NL" dirty="0"/>
          </a:p>
        </p:txBody>
      </p:sp>
    </p:spTree>
    <p:extLst>
      <p:ext uri="{BB962C8B-B14F-4D97-AF65-F5344CB8AC3E}">
        <p14:creationId xmlns:p14="http://schemas.microsoft.com/office/powerpoint/2010/main" val="3307082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8E46-E450-F645-BB72-E5FA263AEBC1}"/>
              </a:ext>
            </a:extLst>
          </p:cNvPr>
          <p:cNvSpPr>
            <a:spLocks noGrp="1"/>
          </p:cNvSpPr>
          <p:nvPr>
            <p:ph type="title"/>
          </p:nvPr>
        </p:nvSpPr>
        <p:spPr/>
        <p:txBody>
          <a:bodyPr/>
          <a:lstStyle/>
          <a:p>
            <a:r>
              <a:rPr lang="en-NL" dirty="0"/>
              <a:t>Global average pooling</a:t>
            </a:r>
          </a:p>
        </p:txBody>
      </p:sp>
      <p:sp>
        <p:nvSpPr>
          <p:cNvPr id="3" name="Content Placeholder 2">
            <a:extLst>
              <a:ext uri="{FF2B5EF4-FFF2-40B4-BE49-F238E27FC236}">
                <a16:creationId xmlns:a16="http://schemas.microsoft.com/office/drawing/2014/main" id="{4707E941-1784-3341-90CA-5E533753D418}"/>
              </a:ext>
            </a:extLst>
          </p:cNvPr>
          <p:cNvSpPr>
            <a:spLocks noGrp="1"/>
          </p:cNvSpPr>
          <p:nvPr>
            <p:ph idx="1"/>
          </p:nvPr>
        </p:nvSpPr>
        <p:spPr/>
        <p:txBody>
          <a:bodyPr/>
          <a:lstStyle/>
          <a:p>
            <a:endParaRPr lang="en-NL" dirty="0"/>
          </a:p>
        </p:txBody>
      </p:sp>
      <p:pic>
        <p:nvPicPr>
          <p:cNvPr id="2050" name="Picture 2" descr="Comparison between a fully connected layer and global average pooling.... |  Download Scientific Diagram">
            <a:extLst>
              <a:ext uri="{FF2B5EF4-FFF2-40B4-BE49-F238E27FC236}">
                <a16:creationId xmlns:a16="http://schemas.microsoft.com/office/drawing/2014/main" id="{72A6199E-C46F-8543-BF5E-877D02891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1690688"/>
            <a:ext cx="10795000"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709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Convolutional neural network</a:t>
            </a:r>
          </a:p>
        </p:txBody>
      </p:sp>
      <p:pic>
        <p:nvPicPr>
          <p:cNvPr id="6" name="Content Placeholder 5" descr="Diagram, schematic&#10;&#10;Description automatically generated">
            <a:extLst>
              <a:ext uri="{FF2B5EF4-FFF2-40B4-BE49-F238E27FC236}">
                <a16:creationId xmlns:a16="http://schemas.microsoft.com/office/drawing/2014/main" id="{C4C03796-A0F7-4E45-A260-153444CBD1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7783" y="1333159"/>
            <a:ext cx="6334211" cy="5203102"/>
          </a:xfrm>
        </p:spPr>
      </p:pic>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spTree>
    <p:extLst>
      <p:ext uri="{BB962C8B-B14F-4D97-AF65-F5344CB8AC3E}">
        <p14:creationId xmlns:p14="http://schemas.microsoft.com/office/powerpoint/2010/main" val="4261029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B8964-0AD6-4B4C-8EE4-D4A50695F5D6}"/>
              </a:ext>
            </a:extLst>
          </p:cNvPr>
          <p:cNvSpPr>
            <a:spLocks noGrp="1"/>
          </p:cNvSpPr>
          <p:nvPr>
            <p:ph type="title"/>
          </p:nvPr>
        </p:nvSpPr>
        <p:spPr/>
        <p:txBody>
          <a:bodyPr/>
          <a:lstStyle/>
          <a:p>
            <a:r>
              <a:rPr lang="en-NL" dirty="0"/>
              <a:t>Typical CNN</a:t>
            </a:r>
          </a:p>
        </p:txBody>
      </p:sp>
      <p:sp>
        <p:nvSpPr>
          <p:cNvPr id="3" name="Content Placeholder 2">
            <a:extLst>
              <a:ext uri="{FF2B5EF4-FFF2-40B4-BE49-F238E27FC236}">
                <a16:creationId xmlns:a16="http://schemas.microsoft.com/office/drawing/2014/main" id="{ADC95269-B590-9B4D-8597-986DC55B996D}"/>
              </a:ext>
            </a:extLst>
          </p:cNvPr>
          <p:cNvSpPr>
            <a:spLocks noGrp="1"/>
          </p:cNvSpPr>
          <p:nvPr>
            <p:ph idx="1"/>
          </p:nvPr>
        </p:nvSpPr>
        <p:spPr/>
        <p:txBody>
          <a:bodyPr/>
          <a:lstStyle/>
          <a:p>
            <a:r>
              <a:rPr lang="en-NL" dirty="0"/>
              <a:t>Convolution with ReLU activation</a:t>
            </a:r>
          </a:p>
          <a:p>
            <a:r>
              <a:rPr lang="en-NL" dirty="0"/>
              <a:t>Pooling or stride to reduce dimensionality</a:t>
            </a:r>
          </a:p>
          <a:p>
            <a:r>
              <a:rPr lang="en-NL" dirty="0"/>
              <a:t>Fully-connected layer at the end </a:t>
            </a:r>
          </a:p>
          <a:p>
            <a:endParaRPr lang="en-NL" dirty="0"/>
          </a:p>
          <a:p>
            <a:endParaRPr lang="en-NL" dirty="0"/>
          </a:p>
          <a:p>
            <a:pPr marL="0" indent="0">
              <a:buNone/>
            </a:pPr>
            <a:r>
              <a:rPr lang="en-NL" dirty="0"/>
              <a:t>Bonus:</a:t>
            </a:r>
          </a:p>
          <a:p>
            <a:r>
              <a:rPr lang="en-NL" dirty="0"/>
              <a:t>Batch Normalization and Dropout</a:t>
            </a:r>
          </a:p>
          <a:p>
            <a:r>
              <a:rPr lang="en-NL" dirty="0"/>
              <a:t>Extra fully-connected layer at the end</a:t>
            </a:r>
          </a:p>
        </p:txBody>
      </p:sp>
    </p:spTree>
    <p:extLst>
      <p:ext uri="{BB962C8B-B14F-4D97-AF65-F5344CB8AC3E}">
        <p14:creationId xmlns:p14="http://schemas.microsoft.com/office/powerpoint/2010/main" val="1314898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C275-F892-E84B-9929-56C9F5AF4720}"/>
              </a:ext>
            </a:extLst>
          </p:cNvPr>
          <p:cNvSpPr>
            <a:spLocks noGrp="1"/>
          </p:cNvSpPr>
          <p:nvPr>
            <p:ph type="title"/>
          </p:nvPr>
        </p:nvSpPr>
        <p:spPr/>
        <p:txBody>
          <a:bodyPr/>
          <a:lstStyle/>
          <a:p>
            <a:r>
              <a:rPr lang="en-NL" dirty="0"/>
              <a:t>Summary</a:t>
            </a:r>
          </a:p>
        </p:txBody>
      </p:sp>
      <p:sp>
        <p:nvSpPr>
          <p:cNvPr id="3" name="Text Placeholder 2">
            <a:extLst>
              <a:ext uri="{FF2B5EF4-FFF2-40B4-BE49-F238E27FC236}">
                <a16:creationId xmlns:a16="http://schemas.microsoft.com/office/drawing/2014/main" id="{98A1D485-F221-B142-A5D7-1A4B0A4BEF03}"/>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4058513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EA51-DDA3-DB4D-AD88-1C4DC4522DFF}"/>
              </a:ext>
            </a:extLst>
          </p:cNvPr>
          <p:cNvSpPr>
            <a:spLocks noGrp="1"/>
          </p:cNvSpPr>
          <p:nvPr>
            <p:ph type="title"/>
          </p:nvPr>
        </p:nvSpPr>
        <p:spPr/>
        <p:txBody>
          <a:bodyPr/>
          <a:lstStyle/>
          <a:p>
            <a:r>
              <a:rPr lang="en-NL" dirty="0"/>
              <a:t>Image recognition</a:t>
            </a:r>
          </a:p>
        </p:txBody>
      </p:sp>
      <p:sp>
        <p:nvSpPr>
          <p:cNvPr id="3" name="Content Placeholder 2">
            <a:extLst>
              <a:ext uri="{FF2B5EF4-FFF2-40B4-BE49-F238E27FC236}">
                <a16:creationId xmlns:a16="http://schemas.microsoft.com/office/drawing/2014/main" id="{C52ED493-BC8A-8540-AA3E-183198ACFE1B}"/>
              </a:ext>
            </a:extLst>
          </p:cNvPr>
          <p:cNvSpPr>
            <a:spLocks noGrp="1"/>
          </p:cNvSpPr>
          <p:nvPr>
            <p:ph idx="1"/>
          </p:nvPr>
        </p:nvSpPr>
        <p:spPr/>
        <p:txBody>
          <a:bodyPr>
            <a:normAutofit lnSpcReduction="10000"/>
          </a:bodyPr>
          <a:lstStyle/>
          <a:p>
            <a:pPr marL="0" indent="0">
              <a:buNone/>
            </a:pPr>
            <a:r>
              <a:rPr lang="en-NL" dirty="0"/>
              <a:t>In this section we have covered</a:t>
            </a:r>
          </a:p>
          <a:p>
            <a:pPr marL="0" indent="0">
              <a:buNone/>
            </a:pPr>
            <a:endParaRPr lang="en-NL" dirty="0"/>
          </a:p>
          <a:p>
            <a:r>
              <a:rPr lang="en-NL" dirty="0"/>
              <a:t>Challenges in image recognition</a:t>
            </a:r>
          </a:p>
          <a:p>
            <a:r>
              <a:rPr lang="en-NL" dirty="0"/>
              <a:t>History of image recognition</a:t>
            </a:r>
          </a:p>
          <a:p>
            <a:r>
              <a:rPr lang="en-NL" dirty="0"/>
              <a:t>Image recognition and neural networks</a:t>
            </a:r>
          </a:p>
          <a:p>
            <a:r>
              <a:rPr lang="en-GB" dirty="0"/>
              <a:t>C</a:t>
            </a:r>
            <a:r>
              <a:rPr lang="en-NL" dirty="0"/>
              <a:t>onvolutions </a:t>
            </a:r>
            <a:r>
              <a:rPr lang="en-NL" i="1" dirty="0"/>
              <a:t>(w/ practical session)</a:t>
            </a:r>
          </a:p>
          <a:p>
            <a:r>
              <a:rPr lang="en-NL" dirty="0"/>
              <a:t>Convolutional Neural Network components</a:t>
            </a:r>
          </a:p>
          <a:p>
            <a:pPr marL="457200" lvl="1" indent="0">
              <a:buNone/>
            </a:pPr>
            <a:endParaRPr lang="en-NL" dirty="0"/>
          </a:p>
          <a:p>
            <a:pPr marL="0" indent="0">
              <a:buNone/>
            </a:pPr>
            <a:r>
              <a:rPr lang="en-NL" dirty="0"/>
              <a:t>In the next exercise we will build </a:t>
            </a:r>
            <a:r>
              <a:rPr lang="en-NL"/>
              <a:t>a CNN with Keras</a:t>
            </a:r>
            <a:endParaRPr lang="en-NL" dirty="0"/>
          </a:p>
          <a:p>
            <a:pPr lvl="1"/>
            <a:endParaRPr lang="en-NL" dirty="0"/>
          </a:p>
        </p:txBody>
      </p:sp>
    </p:spTree>
    <p:extLst>
      <p:ext uri="{BB962C8B-B14F-4D97-AF65-F5344CB8AC3E}">
        <p14:creationId xmlns:p14="http://schemas.microsoft.com/office/powerpoint/2010/main" val="778146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C275-F892-E84B-9929-56C9F5AF4720}"/>
              </a:ext>
            </a:extLst>
          </p:cNvPr>
          <p:cNvSpPr>
            <a:spLocks noGrp="1"/>
          </p:cNvSpPr>
          <p:nvPr>
            <p:ph type="title"/>
          </p:nvPr>
        </p:nvSpPr>
        <p:spPr/>
        <p:txBody>
          <a:bodyPr/>
          <a:lstStyle/>
          <a:p>
            <a:r>
              <a:rPr lang="en-NL" dirty="0"/>
              <a:t>Keras CNN</a:t>
            </a:r>
          </a:p>
        </p:txBody>
      </p:sp>
      <p:sp>
        <p:nvSpPr>
          <p:cNvPr id="3" name="Text Placeholder 2">
            <a:extLst>
              <a:ext uri="{FF2B5EF4-FFF2-40B4-BE49-F238E27FC236}">
                <a16:creationId xmlns:a16="http://schemas.microsoft.com/office/drawing/2014/main" id="{98A1D485-F221-B142-A5D7-1A4B0A4BEF03}"/>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388790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Semantic gap</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a:xfrm>
            <a:off x="12192000" y="7472663"/>
            <a:ext cx="10515600" cy="4351338"/>
          </a:xfrm>
        </p:spPr>
        <p:txBody>
          <a:bodyPr/>
          <a:lstStyle/>
          <a:p>
            <a:endParaRPr lang="en-NL" dirty="0"/>
          </a:p>
          <a:p>
            <a:pPr lvl="2"/>
            <a:endParaRPr lang="en-NL" dirty="0"/>
          </a:p>
        </p:txBody>
      </p:sp>
      <p:pic>
        <p:nvPicPr>
          <p:cNvPr id="5" name="Picture 4" descr="A picture containing mammal, outdoor, field, wolf&#10;&#10;Description automatically generated">
            <a:extLst>
              <a:ext uri="{FF2B5EF4-FFF2-40B4-BE49-F238E27FC236}">
                <a16:creationId xmlns:a16="http://schemas.microsoft.com/office/drawing/2014/main" id="{7CDBB805-4B3F-A149-BB46-366820777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275" y="1535650"/>
            <a:ext cx="5288693" cy="3778181"/>
          </a:xfrm>
          <a:prstGeom prst="rect">
            <a:avLst/>
          </a:prstGeom>
        </p:spPr>
      </p:pic>
      <p:pic>
        <p:nvPicPr>
          <p:cNvPr id="8" name="Picture 7" descr="Text&#10;&#10;Description automatically generated">
            <a:extLst>
              <a:ext uri="{FF2B5EF4-FFF2-40B4-BE49-F238E27FC236}">
                <a16:creationId xmlns:a16="http://schemas.microsoft.com/office/drawing/2014/main" id="{8457C8E0-3B8F-1E4C-AF99-E8A612C65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5536" y="1591604"/>
            <a:ext cx="4501977" cy="3791139"/>
          </a:xfrm>
          <a:prstGeom prst="rect">
            <a:avLst/>
          </a:prstGeom>
        </p:spPr>
      </p:pic>
      <p:sp>
        <p:nvSpPr>
          <p:cNvPr id="6" name="Content Placeholder 2">
            <a:extLst>
              <a:ext uri="{FF2B5EF4-FFF2-40B4-BE49-F238E27FC236}">
                <a16:creationId xmlns:a16="http://schemas.microsoft.com/office/drawing/2014/main" id="{C2FE677A-0746-9741-B1F6-C1F549A2FB0E}"/>
              </a:ext>
            </a:extLst>
          </p:cNvPr>
          <p:cNvSpPr txBox="1">
            <a:spLocks/>
          </p:cNvSpPr>
          <p:nvPr/>
        </p:nvSpPr>
        <p:spPr>
          <a:xfrm>
            <a:off x="959707" y="5623862"/>
            <a:ext cx="10515600" cy="1015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63C"/>
                </a:solidFill>
                <a:latin typeface="Museo Sans 500"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63C"/>
                </a:solidFill>
                <a:latin typeface="Museo Sans 500"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63C"/>
                </a:solidFill>
                <a:latin typeface="Museo Sans 500"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 image is represented as a </a:t>
            </a:r>
            <a:r>
              <a:rPr lang="en-US" i="1" dirty="0"/>
              <a:t>tensor</a:t>
            </a:r>
            <a:r>
              <a:rPr lang="en-US" dirty="0"/>
              <a:t> of integers. </a:t>
            </a:r>
          </a:p>
          <a:p>
            <a:pPr marL="0" indent="0">
              <a:buNone/>
            </a:pPr>
            <a:r>
              <a:rPr lang="en-US" dirty="0"/>
              <a:t> e.g. 800 x 300 x 3 </a:t>
            </a:r>
            <a:r>
              <a:rPr lang="en-US"/>
              <a:t>(RGB) </a:t>
            </a:r>
            <a:endParaRPr lang="en-NL" dirty="0"/>
          </a:p>
        </p:txBody>
      </p:sp>
    </p:spTree>
    <p:extLst>
      <p:ext uri="{BB962C8B-B14F-4D97-AF65-F5344CB8AC3E}">
        <p14:creationId xmlns:p14="http://schemas.microsoft.com/office/powerpoint/2010/main" val="205427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dirty="0"/>
              <a:t>Convolutional Neural Network</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pPr marL="0" indent="0">
              <a:buNone/>
            </a:pPr>
            <a:r>
              <a:rPr lang="en-NL" dirty="0"/>
              <a:t>Let’s look at an example. </a:t>
            </a:r>
          </a:p>
        </p:txBody>
      </p:sp>
      <p:sp>
        <p:nvSpPr>
          <p:cNvPr id="4" name="TextBox 3">
            <a:extLst>
              <a:ext uri="{FF2B5EF4-FFF2-40B4-BE49-F238E27FC236}">
                <a16:creationId xmlns:a16="http://schemas.microsoft.com/office/drawing/2014/main" id="{788D5E67-502D-8247-A7D3-64E62584D555}"/>
              </a:ext>
            </a:extLst>
          </p:cNvPr>
          <p:cNvSpPr txBox="1"/>
          <p:nvPr/>
        </p:nvSpPr>
        <p:spPr>
          <a:xfrm>
            <a:off x="3904735" y="963827"/>
            <a:ext cx="184731" cy="369332"/>
          </a:xfrm>
          <a:prstGeom prst="rect">
            <a:avLst/>
          </a:prstGeom>
          <a:noFill/>
        </p:spPr>
        <p:txBody>
          <a:bodyPr wrap="none" rtlCol="0">
            <a:spAutoFit/>
          </a:bodyPr>
          <a:lstStyle/>
          <a:p>
            <a:endParaRPr lang="en-NL" dirty="0"/>
          </a:p>
        </p:txBody>
      </p:sp>
      <p:sp>
        <p:nvSpPr>
          <p:cNvPr id="5" name="Content Placeholder 2">
            <a:extLst>
              <a:ext uri="{FF2B5EF4-FFF2-40B4-BE49-F238E27FC236}">
                <a16:creationId xmlns:a16="http://schemas.microsoft.com/office/drawing/2014/main" id="{5A0F690F-5E48-E343-84F3-7BA4493469BA}"/>
              </a:ext>
            </a:extLst>
          </p:cNvPr>
          <p:cNvSpPr txBox="1">
            <a:spLocks/>
          </p:cNvSpPr>
          <p:nvPr/>
        </p:nvSpPr>
        <p:spPr>
          <a:xfrm>
            <a:off x="5535954" y="2944131"/>
            <a:ext cx="89807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63C"/>
                </a:solidFill>
                <a:latin typeface="Museo Sans 500"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63C"/>
                </a:solidFill>
                <a:latin typeface="Museo Sans 500"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63C"/>
                </a:solidFill>
                <a:latin typeface="Museo Sans 500"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hlinkClick r:id="rId3"/>
              </a:rPr>
              <a:t>02-01-keras_cnn</a:t>
            </a:r>
          </a:p>
          <a:p>
            <a:pPr marL="0" indent="0" algn="ctr">
              <a:buNone/>
            </a:pPr>
            <a:r>
              <a:rPr lang="en-GB" dirty="0">
                <a:hlinkClick r:id="rId3"/>
              </a:rPr>
              <a:t>exercise</a:t>
            </a:r>
          </a:p>
        </p:txBody>
      </p:sp>
    </p:spTree>
    <p:extLst>
      <p:ext uri="{BB962C8B-B14F-4D97-AF65-F5344CB8AC3E}">
        <p14:creationId xmlns:p14="http://schemas.microsoft.com/office/powerpoint/2010/main" val="342696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D14B35-2CBD-D245-BC55-9BA3B12BF146}"/>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07681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dogs in a field of flowers&#10;&#10;Description automatically generated">
            <a:extLst>
              <a:ext uri="{FF2B5EF4-FFF2-40B4-BE49-F238E27FC236}">
                <a16:creationId xmlns:a16="http://schemas.microsoft.com/office/drawing/2014/main" id="{29B2F133-C530-2A48-A1FF-97B07A18F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11" y="2136403"/>
            <a:ext cx="9897761" cy="4045801"/>
          </a:xfrm>
          <a:prstGeom prst="rect">
            <a:avLst/>
          </a:prstGeom>
        </p:spPr>
      </p:pic>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b="1" dirty="0"/>
              <a:t>Challenges</a:t>
            </a:r>
            <a:r>
              <a:rPr lang="en-NL" dirty="0"/>
              <a:t>: viewpoint</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pPr marL="0" indent="0">
              <a:buNone/>
            </a:pPr>
            <a:r>
              <a:rPr lang="en-US" dirty="0"/>
              <a:t>All pixels change when the camera moves! </a:t>
            </a:r>
          </a:p>
          <a:p>
            <a:pPr marL="0" indent="0">
              <a:buNone/>
            </a:pPr>
            <a:endParaRPr lang="en-NL" dirty="0"/>
          </a:p>
        </p:txBody>
      </p:sp>
    </p:spTree>
    <p:extLst>
      <p:ext uri="{BB962C8B-B14F-4D97-AF65-F5344CB8AC3E}">
        <p14:creationId xmlns:p14="http://schemas.microsoft.com/office/powerpoint/2010/main" val="1530565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mammal, outdoor, field, wolf&#10;&#10;Description automatically generated">
            <a:extLst>
              <a:ext uri="{FF2B5EF4-FFF2-40B4-BE49-F238E27FC236}">
                <a16:creationId xmlns:a16="http://schemas.microsoft.com/office/drawing/2014/main" id="{F30D4BFB-2F50-C84F-8592-17546F6B9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78" y="2398782"/>
            <a:ext cx="5288693" cy="3778181"/>
          </a:xfrm>
          <a:prstGeom prst="rect">
            <a:avLst/>
          </a:prstGeom>
        </p:spPr>
      </p:pic>
      <p:pic>
        <p:nvPicPr>
          <p:cNvPr id="7" name="Picture 6" descr="Two dogs in a field of flowers&#10;&#10;Description automatically generated">
            <a:extLst>
              <a:ext uri="{FF2B5EF4-FFF2-40B4-BE49-F238E27FC236}">
                <a16:creationId xmlns:a16="http://schemas.microsoft.com/office/drawing/2014/main" id="{B9A1630E-78A2-394D-9595-CB330D4EADA8}"/>
              </a:ext>
            </a:extLst>
          </p:cNvPr>
          <p:cNvPicPr>
            <a:picLocks noChangeAspect="1"/>
          </p:cNvPicPr>
          <p:nvPr/>
        </p:nvPicPr>
        <p:blipFill rotWithShape="1">
          <a:blip r:embed="rId4">
            <a:extLst>
              <a:ext uri="{28A0092B-C50C-407E-A947-70E740481C1C}">
                <a14:useLocalDpi xmlns:a14="http://schemas.microsoft.com/office/drawing/2010/main" val="0"/>
              </a:ext>
            </a:extLst>
          </a:blip>
          <a:srcRect l="-578" r="49852"/>
          <a:stretch/>
        </p:blipFill>
        <p:spPr>
          <a:xfrm>
            <a:off x="4974232" y="2061218"/>
            <a:ext cx="5399969" cy="4351338"/>
          </a:xfrm>
          <a:prstGeom prst="rect">
            <a:avLst/>
          </a:prstGeom>
        </p:spPr>
      </p:pic>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b="1" dirty="0"/>
              <a:t>Challenges</a:t>
            </a:r>
            <a:r>
              <a:rPr lang="en-NL" dirty="0"/>
              <a:t>: background clutter</a:t>
            </a:r>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pPr marL="0" indent="0">
              <a:buNone/>
            </a:pPr>
            <a:r>
              <a:rPr lang="en-NL" dirty="0"/>
              <a:t>Background clutter can distract</a:t>
            </a:r>
          </a:p>
        </p:txBody>
      </p:sp>
      <p:pic>
        <p:nvPicPr>
          <p:cNvPr id="8" name="Picture 7" descr="A dog walking in the woods&#10;&#10;Description automatically generated with low confidence">
            <a:extLst>
              <a:ext uri="{FF2B5EF4-FFF2-40B4-BE49-F238E27FC236}">
                <a16:creationId xmlns:a16="http://schemas.microsoft.com/office/drawing/2014/main" id="{F0443C69-8BE3-EF4A-A1D6-1D76DFCB5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8055" y="2398782"/>
            <a:ext cx="5667271" cy="3778181"/>
          </a:xfrm>
          <a:prstGeom prst="rect">
            <a:avLst/>
          </a:prstGeom>
        </p:spPr>
      </p:pic>
    </p:spTree>
    <p:extLst>
      <p:ext uri="{BB962C8B-B14F-4D97-AF65-F5344CB8AC3E}">
        <p14:creationId xmlns:p14="http://schemas.microsoft.com/office/powerpoint/2010/main" val="3195386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b="1"/>
              <a:t>Challenges</a:t>
            </a:r>
            <a:r>
              <a:rPr lang="en-NL"/>
              <a:t>: Illumination</a:t>
            </a:r>
            <a:endParaRPr lang="en-NL" b="1" dirty="0"/>
          </a:p>
        </p:txBody>
      </p:sp>
      <p:sp>
        <p:nvSpPr>
          <p:cNvPr id="3" name="Content Placeholder 2">
            <a:extLst>
              <a:ext uri="{FF2B5EF4-FFF2-40B4-BE49-F238E27FC236}">
                <a16:creationId xmlns:a16="http://schemas.microsoft.com/office/drawing/2014/main" id="{92FD713B-3038-9D45-B54C-3B8A9360C50A}"/>
              </a:ext>
            </a:extLst>
          </p:cNvPr>
          <p:cNvSpPr>
            <a:spLocks noGrp="1"/>
          </p:cNvSpPr>
          <p:nvPr>
            <p:ph idx="1"/>
          </p:nvPr>
        </p:nvSpPr>
        <p:spPr/>
        <p:txBody>
          <a:bodyPr/>
          <a:lstStyle/>
          <a:p>
            <a:pPr marL="0" indent="0">
              <a:buNone/>
            </a:pPr>
            <a:r>
              <a:rPr lang="en-NL"/>
              <a:t>Illumination can distort the image.</a:t>
            </a:r>
            <a:endParaRPr lang="en-NL" dirty="0"/>
          </a:p>
        </p:txBody>
      </p:sp>
      <p:pic>
        <p:nvPicPr>
          <p:cNvPr id="10" name="Picture 9" descr="A dog looking at the camera&#10;&#10;Description automatically generated with medium confidence">
            <a:extLst>
              <a:ext uri="{FF2B5EF4-FFF2-40B4-BE49-F238E27FC236}">
                <a16:creationId xmlns:a16="http://schemas.microsoft.com/office/drawing/2014/main" id="{415EC415-DA84-DA4E-B7D2-1EB885A523A3}"/>
              </a:ext>
            </a:extLst>
          </p:cNvPr>
          <p:cNvPicPr>
            <a:picLocks noChangeAspect="1"/>
          </p:cNvPicPr>
          <p:nvPr/>
        </p:nvPicPr>
        <p:blipFill rotWithShape="1">
          <a:blip r:embed="rId3">
            <a:extLst>
              <a:ext uri="{28A0092B-C50C-407E-A947-70E740481C1C}">
                <a14:useLocalDpi xmlns:a14="http://schemas.microsoft.com/office/drawing/2010/main" val="0"/>
              </a:ext>
            </a:extLst>
          </a:blip>
          <a:srcRect l="7571" t="9063" r="9318" b="11013"/>
          <a:stretch/>
        </p:blipFill>
        <p:spPr>
          <a:xfrm>
            <a:off x="838200" y="2437450"/>
            <a:ext cx="3272272" cy="4195725"/>
          </a:xfrm>
          <a:prstGeom prst="rect">
            <a:avLst/>
          </a:prstGeom>
        </p:spPr>
      </p:pic>
      <p:pic>
        <p:nvPicPr>
          <p:cNvPr id="12" name="Picture 11" descr="A dog looking at the camera&#10;&#10;Description automatically generated with medium confidence">
            <a:extLst>
              <a:ext uri="{FF2B5EF4-FFF2-40B4-BE49-F238E27FC236}">
                <a16:creationId xmlns:a16="http://schemas.microsoft.com/office/drawing/2014/main" id="{BFC64E7A-DFF7-674B-8D73-64966B02C172}"/>
              </a:ext>
            </a:extLst>
          </p:cNvPr>
          <p:cNvPicPr>
            <a:picLocks noChangeAspect="1"/>
          </p:cNvPicPr>
          <p:nvPr/>
        </p:nvPicPr>
        <p:blipFill rotWithShape="1">
          <a:blip r:embed="rId4">
            <a:extLst>
              <a:ext uri="{28A0092B-C50C-407E-A947-70E740481C1C}">
                <a14:useLocalDpi xmlns:a14="http://schemas.microsoft.com/office/drawing/2010/main" val="0"/>
              </a:ext>
            </a:extLst>
          </a:blip>
          <a:srcRect l="4144" b="17600"/>
          <a:stretch/>
        </p:blipFill>
        <p:spPr>
          <a:xfrm>
            <a:off x="4110472" y="2437450"/>
            <a:ext cx="3660686" cy="4195725"/>
          </a:xfrm>
          <a:prstGeom prst="rect">
            <a:avLst/>
          </a:prstGeom>
        </p:spPr>
      </p:pic>
      <p:pic>
        <p:nvPicPr>
          <p:cNvPr id="14" name="Picture 13" descr="A picture containing wall, sitting, dog, indoor&#10;&#10;Description automatically generated">
            <a:extLst>
              <a:ext uri="{FF2B5EF4-FFF2-40B4-BE49-F238E27FC236}">
                <a16:creationId xmlns:a16="http://schemas.microsoft.com/office/drawing/2014/main" id="{D423A978-AFAA-4541-919A-5DE81243D870}"/>
              </a:ext>
            </a:extLst>
          </p:cNvPr>
          <p:cNvPicPr>
            <a:picLocks noChangeAspect="1"/>
          </p:cNvPicPr>
          <p:nvPr/>
        </p:nvPicPr>
        <p:blipFill rotWithShape="1">
          <a:blip r:embed="rId5">
            <a:extLst>
              <a:ext uri="{28A0092B-C50C-407E-A947-70E740481C1C}">
                <a14:useLocalDpi xmlns:a14="http://schemas.microsoft.com/office/drawing/2010/main" val="0"/>
              </a:ext>
            </a:extLst>
          </a:blip>
          <a:srcRect l="19132" t="15078" b="2892"/>
          <a:stretch/>
        </p:blipFill>
        <p:spPr>
          <a:xfrm>
            <a:off x="7749929" y="2437450"/>
            <a:ext cx="3102181" cy="4195726"/>
          </a:xfrm>
          <a:prstGeom prst="rect">
            <a:avLst/>
          </a:prstGeom>
        </p:spPr>
      </p:pic>
    </p:spTree>
    <p:extLst>
      <p:ext uri="{BB962C8B-B14F-4D97-AF65-F5344CB8AC3E}">
        <p14:creationId xmlns:p14="http://schemas.microsoft.com/office/powerpoint/2010/main" val="1746777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2875-A7F1-4E4F-9AD8-8329D11E46DC}"/>
              </a:ext>
            </a:extLst>
          </p:cNvPr>
          <p:cNvSpPr>
            <a:spLocks noGrp="1"/>
          </p:cNvSpPr>
          <p:nvPr>
            <p:ph type="title"/>
          </p:nvPr>
        </p:nvSpPr>
        <p:spPr/>
        <p:txBody>
          <a:bodyPr/>
          <a:lstStyle/>
          <a:p>
            <a:r>
              <a:rPr lang="en-NL" b="1" dirty="0"/>
              <a:t>Challenges</a:t>
            </a:r>
            <a:r>
              <a:rPr lang="en-NL" dirty="0"/>
              <a:t>: Occlusion</a:t>
            </a:r>
            <a:endParaRPr lang="en-NL" b="1" dirty="0"/>
          </a:p>
        </p:txBody>
      </p:sp>
      <p:pic>
        <p:nvPicPr>
          <p:cNvPr id="5" name="Content Placeholder 4" descr="A collage of a dog and a dog&#10;&#10;Description automatically generated with low confidence">
            <a:extLst>
              <a:ext uri="{FF2B5EF4-FFF2-40B4-BE49-F238E27FC236}">
                <a16:creationId xmlns:a16="http://schemas.microsoft.com/office/drawing/2014/main" id="{71727C4E-CC26-3C4F-9A8E-EE586E2E8EE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29" t="1693"/>
          <a:stretch/>
        </p:blipFill>
        <p:spPr>
          <a:xfrm>
            <a:off x="-55046" y="2433390"/>
            <a:ext cx="12302092" cy="4232480"/>
          </a:xfrm>
        </p:spPr>
      </p:pic>
      <p:sp>
        <p:nvSpPr>
          <p:cNvPr id="6" name="Content Placeholder 2">
            <a:extLst>
              <a:ext uri="{FF2B5EF4-FFF2-40B4-BE49-F238E27FC236}">
                <a16:creationId xmlns:a16="http://schemas.microsoft.com/office/drawing/2014/main" id="{1BE15955-71A5-8A46-9E74-2FBDDFBDA582}"/>
              </a:ext>
            </a:extLst>
          </p:cNvPr>
          <p:cNvSpPr txBox="1">
            <a:spLocks/>
          </p:cNvSpPr>
          <p:nvPr/>
        </p:nvSpPr>
        <p:spPr>
          <a:xfrm>
            <a:off x="838200" y="1690688"/>
            <a:ext cx="10923638" cy="521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63C"/>
                </a:solidFill>
                <a:latin typeface="Museo Sans 500"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63C"/>
                </a:solidFill>
                <a:latin typeface="Museo Sans 500"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63C"/>
                </a:solidFill>
                <a:latin typeface="Museo Sans 500"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tx1"/>
                </a:solidFill>
                <a:latin typeface="+mn-lt"/>
              </a:rPr>
              <a:t>Objects of interest can be partially occluded</a:t>
            </a:r>
          </a:p>
        </p:txBody>
      </p:sp>
    </p:spTree>
    <p:extLst>
      <p:ext uri="{BB962C8B-B14F-4D97-AF65-F5344CB8AC3E}">
        <p14:creationId xmlns:p14="http://schemas.microsoft.com/office/powerpoint/2010/main" val="373083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DE78-9549-A644-BD00-A32B61BDB056}"/>
              </a:ext>
            </a:extLst>
          </p:cNvPr>
          <p:cNvSpPr>
            <a:spLocks noGrp="1"/>
          </p:cNvSpPr>
          <p:nvPr>
            <p:ph type="title"/>
          </p:nvPr>
        </p:nvSpPr>
        <p:spPr/>
        <p:txBody>
          <a:bodyPr/>
          <a:lstStyle/>
          <a:p>
            <a:r>
              <a:rPr lang="en-NL" b="1" dirty="0"/>
              <a:t>Challenges: </a:t>
            </a:r>
            <a:r>
              <a:rPr lang="en-NL" dirty="0"/>
              <a:t>Deformation</a:t>
            </a:r>
            <a:endParaRPr lang="en-NL" b="1" dirty="0"/>
          </a:p>
        </p:txBody>
      </p:sp>
      <p:pic>
        <p:nvPicPr>
          <p:cNvPr id="5" name="Content Placeholder 4" descr="A collage of a dog and a dog&#10;&#10;Description automatically generated with medium confidence">
            <a:extLst>
              <a:ext uri="{FF2B5EF4-FFF2-40B4-BE49-F238E27FC236}">
                <a16:creationId xmlns:a16="http://schemas.microsoft.com/office/drawing/2014/main" id="{B39406EA-719C-CD46-9C0C-1E4884DE7E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077" t="2185" r="1038" b="1047"/>
          <a:stretch/>
        </p:blipFill>
        <p:spPr>
          <a:xfrm>
            <a:off x="-22111" y="2456807"/>
            <a:ext cx="12236222" cy="4215842"/>
          </a:xfrm>
        </p:spPr>
      </p:pic>
      <p:sp>
        <p:nvSpPr>
          <p:cNvPr id="6" name="Content Placeholder 2">
            <a:extLst>
              <a:ext uri="{FF2B5EF4-FFF2-40B4-BE49-F238E27FC236}">
                <a16:creationId xmlns:a16="http://schemas.microsoft.com/office/drawing/2014/main" id="{7D2E8039-FF6B-D34C-AF89-265C06322C42}"/>
              </a:ext>
            </a:extLst>
          </p:cNvPr>
          <p:cNvSpPr txBox="1">
            <a:spLocks/>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63C"/>
                </a:solidFill>
                <a:latin typeface="Museo Sans 500"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63C"/>
                </a:solidFill>
                <a:latin typeface="Museo Sans 500"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63C"/>
                </a:solidFill>
                <a:latin typeface="Museo Sans 500"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63C"/>
                </a:solidFill>
                <a:latin typeface="Museo Sans 500"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L" dirty="0"/>
              <a:t>Objects of interest can be deformed</a:t>
            </a:r>
          </a:p>
        </p:txBody>
      </p:sp>
    </p:spTree>
    <p:extLst>
      <p:ext uri="{BB962C8B-B14F-4D97-AF65-F5344CB8AC3E}">
        <p14:creationId xmlns:p14="http://schemas.microsoft.com/office/powerpoint/2010/main" val="3727005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6908</TotalTime>
  <Words>1459</Words>
  <Application>Microsoft Macintosh PowerPoint</Application>
  <PresentationFormat>Widescreen</PresentationFormat>
  <Paragraphs>501</Paragraphs>
  <Slides>41</Slides>
  <Notes>31</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Montserrat</vt:lpstr>
      <vt:lpstr>Museo Sans 500</vt:lpstr>
      <vt:lpstr>Office Theme</vt:lpstr>
      <vt:lpstr>Image Recognition</vt:lpstr>
      <vt:lpstr>Image recognition</vt:lpstr>
      <vt:lpstr>Challenges in image recognition</vt:lpstr>
      <vt:lpstr>Semantic gap</vt:lpstr>
      <vt:lpstr>Challenges: viewpoint</vt:lpstr>
      <vt:lpstr>Challenges: background clutter</vt:lpstr>
      <vt:lpstr>Challenges: Illumination</vt:lpstr>
      <vt:lpstr>Challenges: Occlusion</vt:lpstr>
      <vt:lpstr>Challenges: Deformation</vt:lpstr>
      <vt:lpstr>Challenges: Intraclass variation</vt:lpstr>
      <vt:lpstr>History of image recognition</vt:lpstr>
      <vt:lpstr>Approach: Nearest Neighbour</vt:lpstr>
      <vt:lpstr>Approach: Nearest Neighbour</vt:lpstr>
      <vt:lpstr>Approach: Feature Engineering</vt:lpstr>
      <vt:lpstr>Approach: Feature Engineering</vt:lpstr>
      <vt:lpstr>Approach: Feature Engineering</vt:lpstr>
      <vt:lpstr>Classification</vt:lpstr>
      <vt:lpstr>Image recognition and neural networks</vt:lpstr>
      <vt:lpstr>Deep Neural Network</vt:lpstr>
      <vt:lpstr>The solution: convolutions</vt:lpstr>
      <vt:lpstr>What is a convolution? </vt:lpstr>
      <vt:lpstr>What is a convlution?</vt:lpstr>
      <vt:lpstr>What is a convlution?</vt:lpstr>
      <vt:lpstr>What is a cross-correlation?</vt:lpstr>
      <vt:lpstr>What is a cross-correalation?</vt:lpstr>
      <vt:lpstr>Symmetric filter</vt:lpstr>
      <vt:lpstr>What is a convolution? </vt:lpstr>
      <vt:lpstr>Convolutional Neural Network components</vt:lpstr>
      <vt:lpstr>Convolutional layer</vt:lpstr>
      <vt:lpstr>Convolutional layer</vt:lpstr>
      <vt:lpstr>Spatial reduction</vt:lpstr>
      <vt:lpstr>Spatial reduction</vt:lpstr>
      <vt:lpstr>Convolutional Neural Network</vt:lpstr>
      <vt:lpstr>Global average pooling</vt:lpstr>
      <vt:lpstr>Convolutional neural network</vt:lpstr>
      <vt:lpstr>Typical CNN</vt:lpstr>
      <vt:lpstr>Summary</vt:lpstr>
      <vt:lpstr>Image recognition</vt:lpstr>
      <vt:lpstr>Keras CNN</vt:lpstr>
      <vt:lpstr>Convolutional Neural Network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Marysia Winkels</dc:creator>
  <cp:lastModifiedBy>James Hayward</cp:lastModifiedBy>
  <cp:revision>40</cp:revision>
  <dcterms:created xsi:type="dcterms:W3CDTF">2020-12-09T22:40:31Z</dcterms:created>
  <dcterms:modified xsi:type="dcterms:W3CDTF">2021-12-01T14:00:42Z</dcterms:modified>
</cp:coreProperties>
</file>